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7"/>
  </p:notesMasterIdLst>
  <p:sldIdLst>
    <p:sldId id="266" r:id="rId2"/>
    <p:sldId id="585" r:id="rId3"/>
    <p:sldId id="582" r:id="rId4"/>
    <p:sldId id="583" r:id="rId5"/>
    <p:sldId id="584" r:id="rId6"/>
    <p:sldId id="586" r:id="rId7"/>
    <p:sldId id="587" r:id="rId8"/>
    <p:sldId id="588" r:id="rId9"/>
    <p:sldId id="589" r:id="rId10"/>
    <p:sldId id="590" r:id="rId11"/>
    <p:sldId id="591" r:id="rId12"/>
    <p:sldId id="592" r:id="rId13"/>
    <p:sldId id="593" r:id="rId14"/>
    <p:sldId id="594" r:id="rId15"/>
    <p:sldId id="595" r:id="rId16"/>
    <p:sldId id="614" r:id="rId17"/>
    <p:sldId id="552" r:id="rId18"/>
    <p:sldId id="553" r:id="rId19"/>
    <p:sldId id="407" r:id="rId20"/>
    <p:sldId id="626" r:id="rId21"/>
    <p:sldId id="627" r:id="rId22"/>
    <p:sldId id="670" r:id="rId23"/>
    <p:sldId id="671" r:id="rId24"/>
    <p:sldId id="555" r:id="rId25"/>
    <p:sldId id="362" r:id="rId26"/>
    <p:sldId id="488" r:id="rId27"/>
    <p:sldId id="277" r:id="rId28"/>
    <p:sldId id="491" r:id="rId29"/>
    <p:sldId id="342" r:id="rId30"/>
    <p:sldId id="404" r:id="rId31"/>
    <p:sldId id="283" r:id="rId32"/>
    <p:sldId id="354" r:id="rId33"/>
    <p:sldId id="355" r:id="rId34"/>
    <p:sldId id="341" r:id="rId35"/>
    <p:sldId id="484" r:id="rId36"/>
    <p:sldId id="580" r:id="rId37"/>
    <p:sldId id="271" r:id="rId38"/>
    <p:sldId id="272" r:id="rId39"/>
    <p:sldId id="319" r:id="rId40"/>
    <p:sldId id="468" r:id="rId41"/>
    <p:sldId id="528" r:id="rId42"/>
    <p:sldId id="607" r:id="rId43"/>
    <p:sldId id="288" r:id="rId44"/>
    <p:sldId id="625" r:id="rId45"/>
    <p:sldId id="705" r:id="rId46"/>
    <p:sldId id="706" r:id="rId47"/>
    <p:sldId id="669" r:id="rId48"/>
    <p:sldId id="641" r:id="rId49"/>
    <p:sldId id="702" r:id="rId50"/>
    <p:sldId id="672" r:id="rId51"/>
    <p:sldId id="708" r:id="rId52"/>
    <p:sldId id="673" r:id="rId53"/>
    <p:sldId id="707" r:id="rId54"/>
    <p:sldId id="709" r:id="rId55"/>
    <p:sldId id="675" r:id="rId56"/>
    <p:sldId id="678" r:id="rId57"/>
    <p:sldId id="677" r:id="rId58"/>
    <p:sldId id="676" r:id="rId59"/>
    <p:sldId id="281" r:id="rId60"/>
    <p:sldId id="575" r:id="rId61"/>
    <p:sldId id="363" r:id="rId62"/>
    <p:sldId id="516" r:id="rId63"/>
    <p:sldId id="547" r:id="rId64"/>
    <p:sldId id="518" r:id="rId65"/>
    <p:sldId id="337" r:id="rId66"/>
    <p:sldId id="517" r:id="rId67"/>
    <p:sldId id="298" r:id="rId68"/>
    <p:sldId id="560" r:id="rId69"/>
    <p:sldId id="289" r:id="rId70"/>
    <p:sldId id="345" r:id="rId71"/>
    <p:sldId id="280" r:id="rId72"/>
    <p:sldId id="410" r:id="rId73"/>
    <p:sldId id="492" r:id="rId74"/>
    <p:sldId id="290" r:id="rId75"/>
    <p:sldId id="310" r:id="rId76"/>
    <p:sldId id="561" r:id="rId77"/>
    <p:sldId id="293" r:id="rId78"/>
    <p:sldId id="405" r:id="rId79"/>
    <p:sldId id="291" r:id="rId80"/>
    <p:sldId id="392" r:id="rId81"/>
    <p:sldId id="703" r:id="rId82"/>
    <p:sldId id="704" r:id="rId83"/>
    <p:sldId id="279" r:id="rId84"/>
    <p:sldId id="338" r:id="rId85"/>
    <p:sldId id="339" r:id="rId86"/>
    <p:sldId id="333" r:id="rId87"/>
    <p:sldId id="332" r:id="rId88"/>
    <p:sldId id="286" r:id="rId89"/>
    <p:sldId id="301" r:id="rId90"/>
    <p:sldId id="322" r:id="rId91"/>
    <p:sldId id="364" r:id="rId92"/>
    <p:sldId id="406" r:id="rId93"/>
    <p:sldId id="323" r:id="rId94"/>
    <p:sldId id="539" r:id="rId95"/>
    <p:sldId id="324" r:id="rId96"/>
    <p:sldId id="452" r:id="rId97"/>
    <p:sldId id="453" r:id="rId98"/>
    <p:sldId id="477" r:id="rId99"/>
    <p:sldId id="454" r:id="rId100"/>
    <p:sldId id="455" r:id="rId101"/>
    <p:sldId id="508" r:id="rId102"/>
    <p:sldId id="510" r:id="rId103"/>
    <p:sldId id="506" r:id="rId104"/>
    <p:sldId id="620" r:id="rId105"/>
    <p:sldId id="507" r:id="rId106"/>
    <p:sldId id="621" r:id="rId107"/>
    <p:sldId id="509" r:id="rId108"/>
    <p:sldId id="511" r:id="rId109"/>
    <p:sldId id="478" r:id="rId110"/>
    <p:sldId id="622" r:id="rId111"/>
    <p:sldId id="472" r:id="rId112"/>
    <p:sldId id="715" r:id="rId113"/>
    <p:sldId id="716" r:id="rId114"/>
    <p:sldId id="717" r:id="rId115"/>
    <p:sldId id="718" r:id="rId116"/>
    <p:sldId id="719" r:id="rId117"/>
    <p:sldId id="720" r:id="rId118"/>
    <p:sldId id="721" r:id="rId119"/>
    <p:sldId id="722" r:id="rId120"/>
    <p:sldId id="723" r:id="rId121"/>
    <p:sldId id="724" r:id="rId122"/>
    <p:sldId id="725" r:id="rId123"/>
    <p:sldId id="726" r:id="rId124"/>
    <p:sldId id="727" r:id="rId125"/>
    <p:sldId id="728" r:id="rId126"/>
    <p:sldId id="729" r:id="rId127"/>
    <p:sldId id="730" r:id="rId128"/>
    <p:sldId id="731" r:id="rId129"/>
    <p:sldId id="732" r:id="rId130"/>
    <p:sldId id="733" r:id="rId131"/>
    <p:sldId id="734" r:id="rId132"/>
    <p:sldId id="735" r:id="rId133"/>
    <p:sldId id="736" r:id="rId134"/>
    <p:sldId id="737" r:id="rId135"/>
    <p:sldId id="738" r:id="rId136"/>
    <p:sldId id="739" r:id="rId137"/>
    <p:sldId id="740" r:id="rId138"/>
    <p:sldId id="741" r:id="rId139"/>
    <p:sldId id="742" r:id="rId140"/>
    <p:sldId id="743" r:id="rId141"/>
    <p:sldId id="744" r:id="rId142"/>
    <p:sldId id="745" r:id="rId143"/>
    <p:sldId id="746" r:id="rId144"/>
    <p:sldId id="747" r:id="rId145"/>
    <p:sldId id="748" r:id="rId146"/>
    <p:sldId id="749" r:id="rId147"/>
    <p:sldId id="750" r:id="rId148"/>
    <p:sldId id="751" r:id="rId149"/>
    <p:sldId id="752" r:id="rId150"/>
    <p:sldId id="753" r:id="rId151"/>
    <p:sldId id="754" r:id="rId152"/>
    <p:sldId id="493" r:id="rId153"/>
    <p:sldId id="475" r:id="rId154"/>
    <p:sldId id="474" r:id="rId155"/>
    <p:sldId id="755" r:id="rId1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3333FF"/>
    <a:srgbClr val="85AE02"/>
    <a:srgbClr val="FF3300"/>
    <a:srgbClr val="FF5050"/>
    <a:srgbClr val="FF00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7" autoAdjust="0"/>
    <p:restoredTop sz="93960" autoAdjust="0"/>
  </p:normalViewPr>
  <p:slideViewPr>
    <p:cSldViewPr>
      <p:cViewPr varScale="1">
        <p:scale>
          <a:sx n="72" d="100"/>
          <a:sy n="72" d="100"/>
        </p:scale>
        <p:origin x="-130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4" Type="http://schemas.openxmlformats.org/officeDocument/2006/relationships/image" Target="../media/image125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Relationship Id="rId5" Type="http://schemas.openxmlformats.org/officeDocument/2006/relationships/image" Target="../media/image159.wmf"/><Relationship Id="rId4" Type="http://schemas.openxmlformats.org/officeDocument/2006/relationships/image" Target="../media/image158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163.wmf"/><Relationship Id="rId1" Type="http://schemas.openxmlformats.org/officeDocument/2006/relationships/image" Target="../media/image162.wmf"/><Relationship Id="rId4" Type="http://schemas.openxmlformats.org/officeDocument/2006/relationships/image" Target="../media/image165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wmf"/><Relationship Id="rId1" Type="http://schemas.openxmlformats.org/officeDocument/2006/relationships/image" Target="../media/image167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Relationship Id="rId4" Type="http://schemas.openxmlformats.org/officeDocument/2006/relationships/image" Target="../media/image173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wmf"/><Relationship Id="rId1" Type="http://schemas.openxmlformats.org/officeDocument/2006/relationships/image" Target="../media/image190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2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wmf"/><Relationship Id="rId2" Type="http://schemas.openxmlformats.org/officeDocument/2006/relationships/image" Target="../media/image199.wmf"/><Relationship Id="rId1" Type="http://schemas.openxmlformats.org/officeDocument/2006/relationships/image" Target="../media/image19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E0FD9E83-A868-4102-BF2C-06DD4D7D33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5531E5A-6159-485A-BB12-7F472A2DB97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CD8E896-A794-4BCC-B9D1-289F5422D91D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="" xmlns:a16="http://schemas.microsoft.com/office/drawing/2014/main" id="{2EE398C9-1278-4063-A1A7-B7E6AB412B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="" xmlns:a16="http://schemas.microsoft.com/office/drawing/2014/main" id="{68C94AF4-798B-4001-B6BA-30344AABE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E62FF3F-1E42-4D4C-8EBD-FECE4A25F8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118DF73-6C8D-48E1-9562-2ACF31D43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6FB6100-9545-47D1-B7A4-FB61EEC2B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7846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7C7CD-8E08-402D-AFA8-D20C1A232AA9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061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104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7621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106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6409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="" xmlns:a16="http://schemas.microsoft.com/office/drawing/2014/main" id="{1A34E324-24E1-436B-98F7-20F5D12739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7B678C-4C57-40A9-8CF2-6D3ACD7FF848}" type="slidenum">
              <a:rPr lang="ru-RU" altLang="ru-RU"/>
              <a:pPr>
                <a:spcBef>
                  <a:spcPct val="0"/>
                </a:spcBef>
              </a:pPr>
              <a:t>146</a:t>
            </a:fld>
            <a:endParaRPr lang="ru-RU" altLang="ru-RU"/>
          </a:p>
        </p:txBody>
      </p:sp>
      <p:sp>
        <p:nvSpPr>
          <p:cNvPr id="92163" name="Rectangle 2">
            <a:extLst>
              <a:ext uri="{FF2B5EF4-FFF2-40B4-BE49-F238E27FC236}">
                <a16:creationId xmlns="" xmlns:a16="http://schemas.microsoft.com/office/drawing/2014/main" id="{795D18BA-1427-4166-9D67-113485324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="" xmlns:a16="http://schemas.microsoft.com/office/drawing/2014/main" id="{76432D85-8449-4653-8AF3-A0B5C00D6F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782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176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8241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773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6338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182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71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22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68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721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A10AB4-5FFC-48C0-845D-F2F076625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4383BEC-A053-48F2-9041-DA5532214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34D4171-077E-4298-B9BC-9F1F75FDF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8598684-B0D2-4064-8916-83330827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FA197D2-98B5-44CC-895B-C5BD0868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97017A-4C54-40F5-9729-1D7ADA2870E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478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BD0A9B-AF98-45C6-9504-AB5CD5DA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798BD44-707B-4B24-8B48-0911F7A03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3B68B1D-8708-4631-BC09-7459B8ED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4F043AC-AB82-48DE-A22B-24D14856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1D7E4B-F897-42F5-BD2D-22B23552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2E24C2-0496-460E-8B42-5592FE966DA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554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FAC339-41B3-4CA3-9941-AB29528C5A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0CF6674-52C1-452E-AA4B-2C0F7BC35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9DC94F9-5B39-49F9-9213-4FC34C3F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B2F733-5DFE-4CB3-A25F-ABF5464F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5562F1-4B68-46C4-92F3-22C9CB1C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DAE5-A003-4181-86BE-BE0760B1451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640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7EF614-1101-4D3D-BD6C-7D952FA0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23247F2-BE84-4E61-A2E7-B9FA25B5C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B0F7E1E-FDB2-4601-999F-0C036F853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731475-CF38-4574-B8FA-A95344AA2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95FE32-A32B-4B40-89CD-F8792CFE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6BF2B-CB68-4505-AD89-93096C00668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213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4D2404-D20B-4C82-93CB-469E7484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964235-295D-4F80-85F9-29D1D98E9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076661-C457-457E-97D9-5DF464F7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886F7C9-0E6A-4703-9E4C-4F785C83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020B2B6-BA23-4723-B240-A0D1FA6D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446938-7F45-48C0-9EC3-2E33A5ADE8E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970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2E925C-545A-4D4F-9C81-75B305467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128C8E2-AEAA-4472-B4B4-ACCA001E2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E004B14-4706-4F9E-8C08-41D2B3D5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E8FB829-C769-4FB1-84D3-07FF45CB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482F4CC-A86D-43F4-B23C-B27CC73D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E9F9799-187A-40EB-99BF-460FE3BD2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49062-4CF7-44A6-A46B-D484792DA8B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355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F08E05-2A1A-49E5-AC3B-AC3329E7D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C92BA37-CF20-404F-B986-591EB8B61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281C100-B78B-4AE2-89E7-4A4F7C9B7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4E1674E-8DB1-4773-88CE-0A3F8113A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943F26B-0524-467D-B4BD-E48012960A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8F0AEF75-EC67-40BB-994A-B5661F66C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F36256-E405-46A7-8234-15B6E7214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17ABA6A-7954-4664-A759-4DB206E1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2A05F-0F5C-48E1-B3D5-222E12E3419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521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6242E1-FC77-4BDC-A33C-92F5390DD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F076246-89B0-457C-A0F0-913132F4A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7B4D292-54E3-46A0-AE0E-F6FC8DC8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3A439F2-ACD5-44D1-B89C-C13F819F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7845BA-C954-4EA0-93B4-0A5A2077814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192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8D9F1AA-67E3-4EAE-8B89-D10617D6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D3DEE87-CD4C-49B8-A4C3-5ED212A4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DDF6BBD-9794-4CD4-88CA-7FBAC7D22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59633F-4AA6-44C2-8389-330157AE92F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89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9A4EA9-8B62-442F-88CA-26A638E6C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3908AD0-12EB-4016-8B00-FC36A9C94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479EB8B-B8A2-4EC8-A2AF-8DADE7E31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010F95A-AAA3-4380-B42A-FF8B8959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B7ECB92-92C0-4A2B-8424-2E5886544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47952CF-F602-4C07-9152-AFB62B1F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2974E-783B-4B2A-A17C-039B5357830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288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9B90E8-B189-4B4A-9DF8-1AAA504B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97845C2-84D3-41A2-9F8F-32B03D4E4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CF0CC1B-F2D0-43BB-8339-F5E1D2300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6DA19A0-1D58-4127-8D55-409A2A72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8896C7D-4277-4AA3-9669-64832DC6B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B63D1DC-5B50-4ED8-9B18-2ACB9E9CF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7A8410-FFBE-470E-9C01-30ECA9293B3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8168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05508C-D3EB-4ECE-B213-3096D871C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F898F39-4372-495F-98D9-9BC076BC3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9E19118-F97A-4CA3-A85B-E529FF5C1C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18C8BE-7FFB-4615-BEA8-776DFCAAD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613E51-9665-4933-9181-0C140F945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00D95F-E87D-478B-935F-0768DDDCD80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98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34.wmf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image" Target="../media/image138.wmf"/><Relationship Id="rId7" Type="http://schemas.openxmlformats.org/officeDocument/2006/relationships/image" Target="../media/image1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56.bin"/><Relationship Id="rId9" Type="http://schemas.openxmlformats.org/officeDocument/2006/relationships/image" Target="../media/image137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19.jpeg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118.jpeg"/><Relationship Id="rId10" Type="http://schemas.openxmlformats.org/officeDocument/2006/relationships/image" Target="../media/image114.wmf"/><Relationship Id="rId4" Type="http://schemas.openxmlformats.org/officeDocument/2006/relationships/image" Target="../media/image117.jpeg"/><Relationship Id="rId9" Type="http://schemas.openxmlformats.org/officeDocument/2006/relationships/oleObject" Target="../embeddings/oleObject59.bin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2.w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hyperlink" Target="http://www.geo.arizona.edu/xtal/group/lab.htm" TargetMode="Externa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hyperlink" Target="http://www.indiamart.com/aimil/analytical-research.html" TargetMode="Externa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jpeg"/><Relationship Id="rId2" Type="http://schemas.openxmlformats.org/officeDocument/2006/relationships/hyperlink" Target="http://xray0.princeton.edu/~phil/Facility/Guides/XrayDataCollection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toe.com/wp-content/uploads/2014/03/STOE_Single_Crystal_Accessories.pdf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charles-supper.com/en/page/product.cfm?idProduct=22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hyperlink" Target="http://en.openei.org/wiki/X-Ray_Diffraction_(XRD)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54.jpeg"/><Relationship Id="rId5" Type="http://schemas.openxmlformats.org/officeDocument/2006/relationships/image" Target="../media/image152.wmf"/><Relationship Id="rId4" Type="http://schemas.openxmlformats.org/officeDocument/2006/relationships/oleObject" Target="../embeddings/oleObject6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11" Type="http://schemas.openxmlformats.org/officeDocument/2006/relationships/image" Target="../media/image27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18.bin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image" Target="../media/image159.wmf"/><Relationship Id="rId3" Type="http://schemas.openxmlformats.org/officeDocument/2006/relationships/oleObject" Target="../embeddings/oleObject62.bin"/><Relationship Id="rId7" Type="http://schemas.openxmlformats.org/officeDocument/2006/relationships/image" Target="../media/image160.png"/><Relationship Id="rId12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56.wmf"/><Relationship Id="rId11" Type="http://schemas.openxmlformats.org/officeDocument/2006/relationships/image" Target="../media/image158.wmf"/><Relationship Id="rId5" Type="http://schemas.openxmlformats.org/officeDocument/2006/relationships/oleObject" Target="../embeddings/oleObject63.bin"/><Relationship Id="rId10" Type="http://schemas.openxmlformats.org/officeDocument/2006/relationships/oleObject" Target="../embeddings/oleObject65.bin"/><Relationship Id="rId4" Type="http://schemas.openxmlformats.org/officeDocument/2006/relationships/image" Target="../media/image155.wmf"/><Relationship Id="rId9" Type="http://schemas.openxmlformats.org/officeDocument/2006/relationships/image" Target="../media/image157.wmf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image" Target="../media/image166.png"/><Relationship Id="rId7" Type="http://schemas.openxmlformats.org/officeDocument/2006/relationships/image" Target="../media/image16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68.bin"/><Relationship Id="rId11" Type="http://schemas.openxmlformats.org/officeDocument/2006/relationships/image" Target="../media/image165.wmf"/><Relationship Id="rId5" Type="http://schemas.openxmlformats.org/officeDocument/2006/relationships/image" Target="../media/image162.wmf"/><Relationship Id="rId10" Type="http://schemas.openxmlformats.org/officeDocument/2006/relationships/oleObject" Target="../embeddings/oleObject70.bin"/><Relationship Id="rId4" Type="http://schemas.openxmlformats.org/officeDocument/2006/relationships/oleObject" Target="../embeddings/oleObject67.bin"/><Relationship Id="rId9" Type="http://schemas.openxmlformats.org/officeDocument/2006/relationships/image" Target="../media/image164.w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68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167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69.wmf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wmf"/><Relationship Id="rId3" Type="http://schemas.openxmlformats.org/officeDocument/2006/relationships/oleObject" Target="../embeddings/oleObject74.bin"/><Relationship Id="rId7" Type="http://schemas.openxmlformats.org/officeDocument/2006/relationships/oleObject" Target="../embeddings/oleObject7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71.wmf"/><Relationship Id="rId11" Type="http://schemas.openxmlformats.org/officeDocument/2006/relationships/image" Target="../media/image174.png"/><Relationship Id="rId5" Type="http://schemas.openxmlformats.org/officeDocument/2006/relationships/oleObject" Target="../embeddings/oleObject75.bin"/><Relationship Id="rId10" Type="http://schemas.openxmlformats.org/officeDocument/2006/relationships/image" Target="../media/image173.wmf"/><Relationship Id="rId4" Type="http://schemas.openxmlformats.org/officeDocument/2006/relationships/image" Target="../media/image170.wmf"/><Relationship Id="rId9" Type="http://schemas.openxmlformats.org/officeDocument/2006/relationships/oleObject" Target="../embeddings/oleObject77.bin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32.pn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1.wm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91.w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190.wm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38.w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92.w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hyperlink" Target="http://www.cn.ru/terka/tags/nauka/" TargetMode="Externa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2.bin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image" Target="../media/image201.png"/><Relationship Id="rId7" Type="http://schemas.openxmlformats.org/officeDocument/2006/relationships/image" Target="../media/image19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198.wmf"/><Relationship Id="rId4" Type="http://schemas.openxmlformats.org/officeDocument/2006/relationships/oleObject" Target="../embeddings/oleObject82.bin"/><Relationship Id="rId9" Type="http://schemas.openxmlformats.org/officeDocument/2006/relationships/image" Target="../media/image200.w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6.wmf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tiff"/><Relationship Id="rId2" Type="http://schemas.openxmlformats.org/officeDocument/2006/relationships/image" Target="../media/image20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tif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tif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tif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t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8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jpeg"/><Relationship Id="rId2" Type="http://schemas.openxmlformats.org/officeDocument/2006/relationships/hyperlink" Target="http://xray0.princeton.edu/~phil/Facility/Guides/XrayDataCollection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toe.com/wp-content/uploads/2014/03/STOE_Single_Crystal_Accessories.pdf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charles-supper.com/en/page/product.cfm?idProduct=22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image" Target="../media/image63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6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34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vivovoco.ibmh.msk.su/VV/PAPERS/BIO/CYBER.HTM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35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t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83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wmf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94.png"/><Relationship Id="rId4" Type="http://schemas.openxmlformats.org/officeDocument/2006/relationships/image" Target="../media/image93.w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97.png"/><Relationship Id="rId4" Type="http://schemas.openxmlformats.org/officeDocument/2006/relationships/image" Target="../media/image96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6.bin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02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03.w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image" Target="../media/image108.jpeg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10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8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9.jpeg"/><Relationship Id="rId11" Type="http://schemas.openxmlformats.org/officeDocument/2006/relationships/oleObject" Target="../embeddings/oleObject47.bin"/><Relationship Id="rId5" Type="http://schemas.openxmlformats.org/officeDocument/2006/relationships/image" Target="../media/image118.jpeg"/><Relationship Id="rId10" Type="http://schemas.openxmlformats.org/officeDocument/2006/relationships/image" Target="../media/image114.wmf"/><Relationship Id="rId4" Type="http://schemas.openxmlformats.org/officeDocument/2006/relationships/image" Target="../media/image117.jpeg"/><Relationship Id="rId9" Type="http://schemas.openxmlformats.org/officeDocument/2006/relationships/oleObject" Target="../embeddings/oleObject46.bin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23.wmf"/><Relationship Id="rId11" Type="http://schemas.openxmlformats.org/officeDocument/2006/relationships/image" Target="../media/image126.png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125.wmf"/><Relationship Id="rId4" Type="http://schemas.openxmlformats.org/officeDocument/2006/relationships/image" Target="../media/image122.wmf"/><Relationship Id="rId9" Type="http://schemas.openxmlformats.org/officeDocument/2006/relationships/oleObject" Target="../embeddings/oleObject51.bin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28.w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="" xmlns:a16="http://schemas.microsoft.com/office/drawing/2014/main" id="{003BEAA0-80C2-429A-AF3A-DBE25CD70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5516"/>
            <a:ext cx="9144000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/>
              <a:t>Основные этапы классического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/>
              <a:t>рентгеноструктурного анализа</a:t>
            </a:r>
          </a:p>
        </p:txBody>
      </p:sp>
      <p:pic>
        <p:nvPicPr>
          <p:cNvPr id="206850" name="Picture 2" descr="O:\Аспирантура ИФТТ РАН 2022-2023\Учебный Год 23-24\К лециям\Figs\Эмблема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7" y="6142038"/>
            <a:ext cx="3078163" cy="71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FE2C65E-5D80-4F36-8A64-DC9F9C4B6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58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851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Kudrenko">
            <a:extLst>
              <a:ext uri="{FF2B5EF4-FFF2-40B4-BE49-F238E27FC236}">
                <a16:creationId xmlns="" xmlns:a16="http://schemas.microsoft.com/office/drawing/2014/main" id="{E87D0950-71E3-4539-8E50-E2BA6B35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420813"/>
            <a:ext cx="70580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4">
            <a:extLst>
              <a:ext uri="{FF2B5EF4-FFF2-40B4-BE49-F238E27FC236}">
                <a16:creationId xmlns="" xmlns:a16="http://schemas.microsoft.com/office/drawing/2014/main" id="{1699214F-F9A4-4DF2-8059-5E0109DD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Современный рентгеновский дифрактометр – прибор предназначенный для сбора дифракционных данных о поликристаллах</a:t>
            </a:r>
          </a:p>
        </p:txBody>
      </p:sp>
    </p:spTree>
    <p:extLst>
      <p:ext uri="{BB962C8B-B14F-4D97-AF65-F5344CB8AC3E}">
        <p14:creationId xmlns:p14="http://schemas.microsoft.com/office/powerpoint/2010/main" val="39665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8046732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D2215E2-FBA2-41FC-93B9-8C738153635D}"/>
              </a:ext>
            </a:extLst>
          </p:cNvPr>
          <p:cNvSpPr txBox="1"/>
          <p:nvPr/>
        </p:nvSpPr>
        <p:spPr>
          <a:xfrm>
            <a:off x="0" y="116632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Экспериментальная рентгенограмма неизвестного вещества (мелкий порошок)</a:t>
            </a:r>
          </a:p>
        </p:txBody>
      </p:sp>
    </p:spTree>
    <p:extLst>
      <p:ext uri="{BB962C8B-B14F-4D97-AF65-F5344CB8AC3E}">
        <p14:creationId xmlns:p14="http://schemas.microsoft.com/office/powerpoint/2010/main" val="68859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03" y="925267"/>
            <a:ext cx="91440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Из эксперимента мы определяем 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</a:rPr>
              <a:t>дифракционные углы интенсивности линий и рассчитываем величины межплоскостных расстояний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A7540A0-6892-4B70-9761-1CD39A025D12}"/>
              </a:ext>
            </a:extLst>
          </p:cNvPr>
          <p:cNvSpPr txBox="1"/>
          <p:nvPr/>
        </p:nvSpPr>
        <p:spPr>
          <a:xfrm>
            <a:off x="1568431" y="5278305"/>
            <a:ext cx="163538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{</a:t>
            </a:r>
            <a:r>
              <a:rPr lang="en-US" sz="4800" i="1" dirty="0">
                <a:solidFill>
                  <a:srgbClr val="FF0000"/>
                </a:solidFill>
              </a:rPr>
              <a:t>I</a:t>
            </a:r>
            <a:r>
              <a:rPr lang="en-US" sz="4800" baseline="-25000" dirty="0">
                <a:solidFill>
                  <a:srgbClr val="FF0000"/>
                </a:solidFill>
              </a:rPr>
              <a:t>i</a:t>
            </a:r>
            <a:r>
              <a:rPr lang="en-US" sz="4800" dirty="0">
                <a:solidFill>
                  <a:srgbClr val="FF0000"/>
                </a:solidFill>
              </a:rPr>
              <a:t>; </a:t>
            </a:r>
            <a:r>
              <a:rPr lang="el-GR" sz="4800" dirty="0">
                <a:solidFill>
                  <a:srgbClr val="FF0000"/>
                </a:solidFill>
              </a:rPr>
              <a:t>θ</a:t>
            </a:r>
            <a:r>
              <a:rPr lang="en-US" sz="4800" baseline="-25000" dirty="0" err="1">
                <a:solidFill>
                  <a:srgbClr val="FF0000"/>
                </a:solidFill>
              </a:rPr>
              <a:t>i</a:t>
            </a:r>
            <a:r>
              <a:rPr lang="en-US" sz="4800" dirty="0">
                <a:solidFill>
                  <a:srgbClr val="FF0000"/>
                </a:solidFill>
              </a:rPr>
              <a:t>}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AB02E5-DC2A-4DF5-BAED-3552A50B4617}"/>
              </a:ext>
            </a:extLst>
          </p:cNvPr>
          <p:cNvSpPr txBox="1"/>
          <p:nvPr/>
        </p:nvSpPr>
        <p:spPr>
          <a:xfrm>
            <a:off x="6392967" y="5278303"/>
            <a:ext cx="102944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33FF"/>
                </a:solidFill>
              </a:rPr>
              <a:t>{</a:t>
            </a:r>
            <a:r>
              <a:rPr lang="en-US" sz="4800" i="1" dirty="0">
                <a:solidFill>
                  <a:srgbClr val="3333FF"/>
                </a:solidFill>
              </a:rPr>
              <a:t>d</a:t>
            </a:r>
            <a:r>
              <a:rPr lang="en-US" sz="4800" baseline="-25000" dirty="0">
                <a:solidFill>
                  <a:srgbClr val="3333FF"/>
                </a:solidFill>
              </a:rPr>
              <a:t>i</a:t>
            </a:r>
            <a:r>
              <a:rPr lang="en-US" sz="4800" dirty="0">
                <a:solidFill>
                  <a:srgbClr val="3333FF"/>
                </a:solidFill>
              </a:rPr>
              <a:t>}</a:t>
            </a:r>
            <a:endParaRPr lang="ru-RU" sz="4800" dirty="0">
              <a:solidFill>
                <a:srgbClr val="3333FF"/>
              </a:solidFill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="" xmlns:a16="http://schemas.microsoft.com/office/drawing/2014/main" id="{C02EC504-6F54-47A8-B4C9-E30CE4E537EA}"/>
              </a:ext>
            </a:extLst>
          </p:cNvPr>
          <p:cNvSpPr/>
          <p:nvPr/>
        </p:nvSpPr>
        <p:spPr>
          <a:xfrm>
            <a:off x="4160719" y="5633517"/>
            <a:ext cx="1440160" cy="531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935429E-7E38-45E5-AC79-C0CBE9A6FB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987443"/>
              </p:ext>
            </p:extLst>
          </p:nvPr>
        </p:nvGraphicFramePr>
        <p:xfrm>
          <a:off x="3563888" y="5101731"/>
          <a:ext cx="2469006" cy="53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16" name="Equation" r:id="rId3" imgW="825480" imgH="177480" progId="Equation.DSMT4">
                  <p:embed/>
                </p:oleObj>
              </mc:Choice>
              <mc:Fallback>
                <p:oleObj name="Equation" r:id="rId3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3888" y="5101731"/>
                        <a:ext cx="2469006" cy="5317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95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Рисунок1">
            <a:extLst>
              <a:ext uri="{FF2B5EF4-FFF2-40B4-BE49-F238E27FC236}">
                <a16:creationId xmlns="" xmlns:a16="http://schemas.microsoft.com/office/drawing/2014/main" id="{0CCC0515-D60A-4E8F-8292-186D014D1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068638"/>
            <a:ext cx="4751388" cy="1022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4" name="Object 5">
            <a:extLst>
              <a:ext uri="{FF2B5EF4-FFF2-40B4-BE49-F238E27FC236}">
                <a16:creationId xmlns="" xmlns:a16="http://schemas.microsoft.com/office/drawing/2014/main" id="{EC4F6C3C-4C62-44D4-85DF-0271A22712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5850" y="2536825"/>
          <a:ext cx="4103688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122" name="Equation" r:id="rId4" imgW="774364" imgH="393529" progId="">
                  <p:embed/>
                </p:oleObj>
              </mc:Choice>
              <mc:Fallback>
                <p:oleObj name="Equation" r:id="rId4" imgW="774364" imgH="3935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2536825"/>
                        <a:ext cx="4103688" cy="2085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Box 2">
            <a:extLst>
              <a:ext uri="{FF2B5EF4-FFF2-40B4-BE49-F238E27FC236}">
                <a16:creationId xmlns="" xmlns:a16="http://schemas.microsoft.com/office/drawing/2014/main" id="{68A84C3B-7E41-4314-9EEA-253EB2BEA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093788"/>
            <a:ext cx="32146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Углы дифракционных линий</a:t>
            </a:r>
          </a:p>
        </p:txBody>
      </p:sp>
      <p:sp>
        <p:nvSpPr>
          <p:cNvPr id="37893" name="TextBox 3">
            <a:extLst>
              <a:ext uri="{FF2B5EF4-FFF2-40B4-BE49-F238E27FC236}">
                <a16:creationId xmlns="" xmlns:a16="http://schemas.microsoft.com/office/drawing/2014/main" id="{1A4A1859-AB84-4306-B230-C417BAB04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300663"/>
            <a:ext cx="33305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Межплоскостные расстояния</a:t>
            </a:r>
          </a:p>
        </p:txBody>
      </p:sp>
      <p:graphicFrame>
        <p:nvGraphicFramePr>
          <p:cNvPr id="37894" name="Объект 4">
            <a:extLst>
              <a:ext uri="{FF2B5EF4-FFF2-40B4-BE49-F238E27FC236}">
                <a16:creationId xmlns="" xmlns:a16="http://schemas.microsoft.com/office/drawing/2014/main" id="{1B351213-9234-47E6-B8B7-7835C11607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949325"/>
          <a:ext cx="3671887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123" name="Equation" r:id="rId6" imgW="698500" imgH="228600" progId="">
                  <p:embed/>
                </p:oleObj>
              </mc:Choice>
              <mc:Fallback>
                <p:oleObj name="Equation" r:id="rId6" imgW="6985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949325"/>
                        <a:ext cx="3671887" cy="8016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5" name="TextBox 5">
            <a:extLst>
              <a:ext uri="{FF2B5EF4-FFF2-40B4-BE49-F238E27FC236}">
                <a16:creationId xmlns="" xmlns:a16="http://schemas.microsoft.com/office/drawing/2014/main" id="{400268AE-FBDB-4DD3-B3EB-4CDA4359F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25425"/>
            <a:ext cx="78962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1.Эксперимент (определяем дифракционные углы для всех рефлексоы</a:t>
            </a:r>
          </a:p>
        </p:txBody>
      </p:sp>
      <p:sp>
        <p:nvSpPr>
          <p:cNvPr id="37896" name="TextBox 6">
            <a:extLst>
              <a:ext uri="{FF2B5EF4-FFF2-40B4-BE49-F238E27FC236}">
                <a16:creationId xmlns="" xmlns:a16="http://schemas.microsoft.com/office/drawing/2014/main" id="{3280F5B7-189F-4D77-9FAE-9AF0E4439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20888"/>
            <a:ext cx="87042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2. Используя формулу Вульфа-Брэгга, вычисляем межплоскостные расстояния</a:t>
            </a:r>
          </a:p>
        </p:txBody>
      </p:sp>
      <p:graphicFrame>
        <p:nvGraphicFramePr>
          <p:cNvPr id="37897" name="Объект 7">
            <a:extLst>
              <a:ext uri="{FF2B5EF4-FFF2-40B4-BE49-F238E27FC236}">
                <a16:creationId xmlns="" xmlns:a16="http://schemas.microsoft.com/office/drawing/2014/main" id="{B0FA9209-B1F3-4D61-ABAB-3FA62B04CB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6638" y="5167313"/>
          <a:ext cx="3471862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124" name="Equation" r:id="rId8" imgW="660400" imgH="228600" progId="">
                  <p:embed/>
                </p:oleObj>
              </mc:Choice>
              <mc:Fallback>
                <p:oleObj name="Equation" r:id="rId8" imgW="660400" imgH="228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638" y="5167313"/>
                        <a:ext cx="3471862" cy="801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17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  <p:bldP spid="37893" grpId="0" animBg="1"/>
      <p:bldP spid="37895" grpId="0" animBg="1"/>
      <p:bldP spid="3789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F96E87C-5B74-4E6D-A972-5D74C131C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222900"/>
              </p:ext>
            </p:extLst>
          </p:nvPr>
        </p:nvGraphicFramePr>
        <p:xfrm>
          <a:off x="5551324" y="2592602"/>
          <a:ext cx="3586680" cy="26092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1937">
                  <a:extLst>
                    <a:ext uri="{9D8B030D-6E8A-4147-A177-3AD203B41FA5}">
                      <a16:colId xmlns="" xmlns:a16="http://schemas.microsoft.com/office/drawing/2014/main" val="4247941237"/>
                    </a:ext>
                  </a:extLst>
                </a:gridCol>
                <a:gridCol w="967693">
                  <a:extLst>
                    <a:ext uri="{9D8B030D-6E8A-4147-A177-3AD203B41FA5}">
                      <a16:colId xmlns="" xmlns:a16="http://schemas.microsoft.com/office/drawing/2014/main" val="3352000943"/>
                    </a:ext>
                  </a:extLst>
                </a:gridCol>
                <a:gridCol w="778525">
                  <a:extLst>
                    <a:ext uri="{9D8B030D-6E8A-4147-A177-3AD203B41FA5}">
                      <a16:colId xmlns="" xmlns:a16="http://schemas.microsoft.com/office/drawing/2014/main" val="1744213798"/>
                    </a:ext>
                  </a:extLst>
                </a:gridCol>
                <a:gridCol w="778525">
                  <a:extLst>
                    <a:ext uri="{9D8B030D-6E8A-4147-A177-3AD203B41FA5}">
                      <a16:colId xmlns="" xmlns:a16="http://schemas.microsoft.com/office/drawing/2014/main" val="1867651658"/>
                    </a:ext>
                  </a:extLst>
                </a:gridCol>
              </a:tblGrid>
              <a:tr h="3981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I(θ) </a:t>
                      </a: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(отн.ед.)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2θ°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d(Å)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645854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3414392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7239873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674563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9054281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67841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7619111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2952418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3149798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BD0A620-4DA2-4E21-B173-444796782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6" y="1988840"/>
            <a:ext cx="5442609" cy="3816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6665836-16EE-4000-9200-533C3B028DD0}"/>
              </a:ext>
            </a:extLst>
          </p:cNvPr>
          <p:cNvSpPr txBox="1"/>
          <p:nvPr/>
        </p:nvSpPr>
        <p:spPr>
          <a:xfrm>
            <a:off x="-5996" y="116632"/>
            <a:ext cx="9149996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 экспериментальной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дебаеграмме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определяем интенсивности (относительные) и углы дифракционных линий. По формуле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Брегга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-Вульфа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рссчитываем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межплоскостные расстояния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d(Å)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7F9D9F6-D4CE-42BC-8C06-B3932F560DC0}"/>
              </a:ext>
            </a:extLst>
          </p:cNvPr>
          <p:cNvSpPr txBox="1"/>
          <p:nvPr/>
        </p:nvSpPr>
        <p:spPr>
          <a:xfrm>
            <a:off x="0" y="5862413"/>
            <a:ext cx="91380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Далее ищем по набору интенсивностей и межплоскостных расстояний в международной базе данных находим соответствующее вещество </a:t>
            </a:r>
          </a:p>
        </p:txBody>
      </p:sp>
    </p:spTree>
    <p:extLst>
      <p:ext uri="{BB962C8B-B14F-4D97-AF65-F5344CB8AC3E}">
        <p14:creationId xmlns:p14="http://schemas.microsoft.com/office/powerpoint/2010/main" val="64484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4">
            <a:extLst>
              <a:ext uri="{FF2B5EF4-FFF2-40B4-BE49-F238E27FC236}">
                <a16:creationId xmlns="" xmlns:a16="http://schemas.microsoft.com/office/drawing/2014/main" id="{28EF7497-CAE3-4F4D-9FF8-5FE6C4E9B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Дифракционная база данных</a:t>
            </a:r>
            <a:r>
              <a:rPr lang="en-US" altLang="ru-RU" sz="2800" b="1" dirty="0">
                <a:solidFill>
                  <a:srgbClr val="3333FF"/>
                </a:solidFill>
              </a:rPr>
              <a:t> PC PDF WIN</a:t>
            </a:r>
            <a:endParaRPr lang="ru-RU" altLang="ru-RU" sz="2800" b="1" dirty="0">
              <a:solidFill>
                <a:srgbClr val="3333FF"/>
              </a:solidFill>
            </a:endParaRPr>
          </a:p>
        </p:txBody>
      </p:sp>
      <p:sp>
        <p:nvSpPr>
          <p:cNvPr id="68612" name="Text Box 5">
            <a:extLst>
              <a:ext uri="{FF2B5EF4-FFF2-40B4-BE49-F238E27FC236}">
                <a16:creationId xmlns="" xmlns:a16="http://schemas.microsoft.com/office/drawing/2014/main" id="{EF5A2732-3977-4F07-A8C1-13200062B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51135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</a:rPr>
              <a:t>В настоящее время эта база данных содержит более 2 миллионов карточек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</a:rPr>
              <a:t>различных веществ, соединений, сплавов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3858DEA-F052-4D20-8828-61B4B80D0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94043"/>
            <a:ext cx="7560840" cy="55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F96E87C-5B74-4E6D-A972-5D74C131C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49339"/>
              </p:ext>
            </p:extLst>
          </p:nvPr>
        </p:nvGraphicFramePr>
        <p:xfrm>
          <a:off x="5544341" y="2520275"/>
          <a:ext cx="3586680" cy="26092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1937">
                  <a:extLst>
                    <a:ext uri="{9D8B030D-6E8A-4147-A177-3AD203B41FA5}">
                      <a16:colId xmlns="" xmlns:a16="http://schemas.microsoft.com/office/drawing/2014/main" val="4247941237"/>
                    </a:ext>
                  </a:extLst>
                </a:gridCol>
                <a:gridCol w="967693">
                  <a:extLst>
                    <a:ext uri="{9D8B030D-6E8A-4147-A177-3AD203B41FA5}">
                      <a16:colId xmlns="" xmlns:a16="http://schemas.microsoft.com/office/drawing/2014/main" val="3352000943"/>
                    </a:ext>
                  </a:extLst>
                </a:gridCol>
                <a:gridCol w="778525">
                  <a:extLst>
                    <a:ext uri="{9D8B030D-6E8A-4147-A177-3AD203B41FA5}">
                      <a16:colId xmlns="" xmlns:a16="http://schemas.microsoft.com/office/drawing/2014/main" val="1744213798"/>
                    </a:ext>
                  </a:extLst>
                </a:gridCol>
                <a:gridCol w="778525">
                  <a:extLst>
                    <a:ext uri="{9D8B030D-6E8A-4147-A177-3AD203B41FA5}">
                      <a16:colId xmlns="" xmlns:a16="http://schemas.microsoft.com/office/drawing/2014/main" val="1867651658"/>
                    </a:ext>
                  </a:extLst>
                </a:gridCol>
              </a:tblGrid>
              <a:tr h="3981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I(θ) </a:t>
                      </a: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(отн.ед.)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2θ°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d(Å)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hkl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645854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3414392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44,9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7239873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674563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9054281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67841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7619111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2952418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</a:t>
                      </a:r>
                      <a:endParaRPr lang="ru-RU" sz="1600" b="1" dirty="0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314979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8C09BA5-6F6E-42FD-B96C-7C7383696441}"/>
              </a:ext>
            </a:extLst>
          </p:cNvPr>
          <p:cNvSpPr txBox="1"/>
          <p:nvPr/>
        </p:nvSpPr>
        <p:spPr>
          <a:xfrm>
            <a:off x="-7360" y="980728"/>
            <a:ext cx="91383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Оказалось, что это металл алюминий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BF22A2D-B033-4D00-9539-B3AF9BF4A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60" y="1915121"/>
            <a:ext cx="54483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82"/>
            <a:ext cx="7098723" cy="685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723" y="1761862"/>
            <a:ext cx="1993317" cy="333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D893AC-6B3A-40CE-A519-CA691EA72F9C}"/>
              </a:ext>
            </a:extLst>
          </p:cNvPr>
          <p:cNvSpPr txBox="1"/>
          <p:nvPr/>
        </p:nvSpPr>
        <p:spPr>
          <a:xfrm>
            <a:off x="0" y="6390453"/>
            <a:ext cx="7098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Элементарная ячейка Алюминия </a:t>
            </a:r>
            <a:r>
              <a:rPr lang="en-US" sz="2400" dirty="0"/>
              <a:t>(Al)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052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>
            <a:extLst>
              <a:ext uri="{FF2B5EF4-FFF2-40B4-BE49-F238E27FC236}">
                <a16:creationId xmlns="" xmlns:a16="http://schemas.microsoft.com/office/drawing/2014/main" id="{F712C5CE-DA08-4218-9EAD-64489CA50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9950"/>
            <a:ext cx="3563938" cy="79216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7045" name="Rectangle 5">
            <a:extLst>
              <a:ext uri="{FF2B5EF4-FFF2-40B4-BE49-F238E27FC236}">
                <a16:creationId xmlns="" xmlns:a16="http://schemas.microsoft.com/office/drawing/2014/main" id="{4435394A-D2A2-498F-83B6-64B7A7B23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121275"/>
            <a:ext cx="2519362" cy="7651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87046" name="Picture 6" descr="Deby-P">
            <a:extLst>
              <a:ext uri="{FF2B5EF4-FFF2-40B4-BE49-F238E27FC236}">
                <a16:creationId xmlns="" xmlns:a16="http://schemas.microsoft.com/office/drawing/2014/main" id="{9E5764AC-396B-4FC9-AE43-91D63AF9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8316416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Debay-I">
            <a:extLst>
              <a:ext uri="{FF2B5EF4-FFF2-40B4-BE49-F238E27FC236}">
                <a16:creationId xmlns="" xmlns:a16="http://schemas.microsoft.com/office/drawing/2014/main" id="{0FCEB796-AA57-406B-9608-6CF656A8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75"/>
            <a:ext cx="8316416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Debay-Fa">
            <a:extLst>
              <a:ext uri="{FF2B5EF4-FFF2-40B4-BE49-F238E27FC236}">
                <a16:creationId xmlns="" xmlns:a16="http://schemas.microsoft.com/office/drawing/2014/main" id="{FC33C66E-2073-4A44-A887-BB960B1B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1950"/>
            <a:ext cx="831641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pk">
            <a:extLst>
              <a:ext uri="{FF2B5EF4-FFF2-40B4-BE49-F238E27FC236}">
                <a16:creationId xmlns="" xmlns:a16="http://schemas.microsoft.com/office/drawing/2014/main" id="{02966C48-328A-44DB-AFE7-9DCA828A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20" y="1435100"/>
            <a:ext cx="6540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IK">
            <a:extLst>
              <a:ext uri="{FF2B5EF4-FFF2-40B4-BE49-F238E27FC236}">
                <a16:creationId xmlns="" xmlns:a16="http://schemas.microsoft.com/office/drawing/2014/main" id="{0EF2FDD1-ADEF-4689-AA83-2583E4D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8" y="2798762"/>
            <a:ext cx="636587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FK">
            <a:extLst>
              <a:ext uri="{FF2B5EF4-FFF2-40B4-BE49-F238E27FC236}">
                <a16:creationId xmlns="" xmlns:a16="http://schemas.microsoft.com/office/drawing/2014/main" id="{2D11597D-A8C3-4C75-828F-72222FA21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4171950"/>
            <a:ext cx="6667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2" name="Text Box 12">
            <a:extLst>
              <a:ext uri="{FF2B5EF4-FFF2-40B4-BE49-F238E27FC236}">
                <a16:creationId xmlns="" xmlns:a16="http://schemas.microsoft.com/office/drawing/2014/main" id="{F4AC2806-5D16-44FF-BB99-64656EE72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6938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Примитивная кубическая решетка - </a:t>
            </a:r>
            <a:r>
              <a:rPr lang="en-US" altLang="ru-RU" sz="2400"/>
              <a:t>ReO</a:t>
            </a:r>
            <a:r>
              <a:rPr lang="ru-RU" altLang="ru-RU" sz="2400" baseline="-25000"/>
              <a:t>3</a:t>
            </a:r>
            <a:r>
              <a:rPr lang="ru-RU" altLang="ru-RU" sz="2400"/>
              <a:t> </a:t>
            </a:r>
          </a:p>
        </p:txBody>
      </p:sp>
      <p:sp>
        <p:nvSpPr>
          <p:cNvPr id="87053" name="Text Box 13">
            <a:extLst>
              <a:ext uri="{FF2B5EF4-FFF2-40B4-BE49-F238E27FC236}">
                <a16:creationId xmlns="" xmlns:a16="http://schemas.microsoft.com/office/drawing/2014/main" id="{3A7C0743-1DC9-4B97-9380-F85285C93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85988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Объемоцентрированная</a:t>
            </a:r>
            <a:r>
              <a:rPr lang="ru-RU" altLang="ru-RU" sz="1200"/>
              <a:t> </a:t>
            </a:r>
            <a:r>
              <a:rPr lang="ru-RU" altLang="ru-RU" sz="2400"/>
              <a:t>кубическая решетка </a:t>
            </a:r>
            <a:r>
              <a:rPr lang="en-US" altLang="ru-RU" sz="2400"/>
              <a:t>– </a:t>
            </a:r>
            <a:r>
              <a:rPr lang="ru-RU" altLang="ru-RU" sz="2400"/>
              <a:t>порошек </a:t>
            </a:r>
            <a:r>
              <a:rPr lang="en-US" altLang="ru-RU" sz="2400"/>
              <a:t>W</a:t>
            </a:r>
            <a:r>
              <a:rPr lang="ru-RU" altLang="ru-RU" sz="2400"/>
              <a:t> </a:t>
            </a:r>
          </a:p>
        </p:txBody>
      </p:sp>
      <p:sp>
        <p:nvSpPr>
          <p:cNvPr id="87054" name="Text Box 14">
            <a:extLst>
              <a:ext uri="{FF2B5EF4-FFF2-40B4-BE49-F238E27FC236}">
                <a16:creationId xmlns="" xmlns:a16="http://schemas.microsoft.com/office/drawing/2014/main" id="{16AD4640-6E98-4BB7-81EF-C3B537B76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4738"/>
            <a:ext cx="913947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Гранецентрированная кубическая решетка </a:t>
            </a:r>
            <a:r>
              <a:rPr lang="en-US" altLang="ru-RU" sz="2400" dirty="0"/>
              <a:t>- Ni</a:t>
            </a:r>
            <a:endParaRPr lang="ru-RU" altLang="ru-RU" sz="2400" dirty="0"/>
          </a:p>
        </p:txBody>
      </p:sp>
      <p:graphicFrame>
        <p:nvGraphicFramePr>
          <p:cNvPr id="87055" name="Object 15">
            <a:extLst>
              <a:ext uri="{FF2B5EF4-FFF2-40B4-BE49-F238E27FC236}">
                <a16:creationId xmlns="" xmlns:a16="http://schemas.microsoft.com/office/drawing/2014/main" id="{D85A0BD8-75D0-48EF-B08D-B8C1661429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5" y="6046788"/>
          <a:ext cx="3455988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76" name="Equation" r:id="rId9" imgW="2641600" imgH="457200" progId="">
                  <p:embed/>
                </p:oleObj>
              </mc:Choice>
              <mc:Fallback>
                <p:oleObj name="Equation" r:id="rId9" imgW="2641600" imgH="45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6046788"/>
                        <a:ext cx="3455988" cy="598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6" name="Object 16">
            <a:extLst>
              <a:ext uri="{FF2B5EF4-FFF2-40B4-BE49-F238E27FC236}">
                <a16:creationId xmlns="" xmlns:a16="http://schemas.microsoft.com/office/drawing/2014/main" id="{963EA17F-4254-44AB-AD7B-C9A2C79B9D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5199063"/>
          <a:ext cx="2376488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77" name="Equation" r:id="rId11" imgW="1879600" imgH="457200" progId="">
                  <p:embed/>
                </p:oleObj>
              </mc:Choice>
              <mc:Fallback>
                <p:oleObj name="Equation" r:id="rId11" imgW="1879600" imgH="457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199063"/>
                        <a:ext cx="2376488" cy="579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7" name="Text Box 17">
            <a:extLst>
              <a:ext uri="{FF2B5EF4-FFF2-40B4-BE49-F238E27FC236}">
                <a16:creationId xmlns="" xmlns:a16="http://schemas.microsoft.com/office/drawing/2014/main" id="{9278E6B4-5C4F-4284-ABEC-86B4F0373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5210175"/>
            <a:ext cx="4481512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Правила погасаний рефлексов для объемоцентрированной кубической решетки</a:t>
            </a:r>
            <a:endParaRPr lang="ru-RU" altLang="ru-RU" sz="1800"/>
          </a:p>
        </p:txBody>
      </p:sp>
      <p:sp>
        <p:nvSpPr>
          <p:cNvPr id="87058" name="Text Box 18">
            <a:extLst>
              <a:ext uri="{FF2B5EF4-FFF2-40B4-BE49-F238E27FC236}">
                <a16:creationId xmlns="" xmlns:a16="http://schemas.microsoft.com/office/drawing/2014/main" id="{FC042032-6764-431C-B4FD-F3087D1A6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6053138"/>
            <a:ext cx="4481512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Правила погасаний рефлексов для гранецентрированной кубической решетки </a:t>
            </a:r>
            <a:endParaRPr lang="ru-RU" altLang="ru-RU" sz="1800"/>
          </a:p>
        </p:txBody>
      </p:sp>
      <p:sp>
        <p:nvSpPr>
          <p:cNvPr id="87059" name="AutoShape 19">
            <a:extLst>
              <a:ext uri="{FF2B5EF4-FFF2-40B4-BE49-F238E27FC236}">
                <a16:creationId xmlns="" xmlns:a16="http://schemas.microsoft.com/office/drawing/2014/main" id="{55A06DDD-D7DA-4196-ACDF-0EDB05AC3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5322888"/>
            <a:ext cx="792163" cy="360362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7060" name="AutoShape 20">
            <a:extLst>
              <a:ext uri="{FF2B5EF4-FFF2-40B4-BE49-F238E27FC236}">
                <a16:creationId xmlns="" xmlns:a16="http://schemas.microsoft.com/office/drawing/2014/main" id="{8644C1FE-54D3-49F6-9B6F-D604170A0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6165850"/>
            <a:ext cx="72072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6339" name="Text Box 21">
            <a:extLst>
              <a:ext uri="{FF2B5EF4-FFF2-40B4-BE49-F238E27FC236}">
                <a16:creationId xmlns="" xmlns:a16="http://schemas.microsoft.com/office/drawing/2014/main" id="{BBE74729-37A8-41BC-9FA3-DB8FD946B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Примеры рентгенограмм полученных с порошковых образцов (рентгенограммы Дебая-Шерера)</a:t>
            </a:r>
            <a:endParaRPr lang="ru-RU" altLang="ru-RU" sz="2400" b="1"/>
          </a:p>
        </p:txBody>
      </p:sp>
    </p:spTree>
    <p:extLst>
      <p:ext uri="{BB962C8B-B14F-4D97-AF65-F5344CB8AC3E}">
        <p14:creationId xmlns:p14="http://schemas.microsoft.com/office/powerpoint/2010/main" val="237910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  <p:bldP spid="87045" grpId="0" animBg="1"/>
      <p:bldP spid="87052" grpId="0" animBg="1"/>
      <p:bldP spid="87053" grpId="0" animBg="1"/>
      <p:bldP spid="87054" grpId="0" animBg="1"/>
      <p:bldP spid="87057" grpId="0" animBg="1"/>
      <p:bldP spid="87058" grpId="0" animBg="1"/>
      <p:bldP spid="87059" grpId="0" animBg="1"/>
      <p:bldP spid="87060" grpId="0" animBg="1"/>
      <p:bldP spid="5633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9F04EC-4C91-4106-BCC3-188412FEEA99}"/>
              </a:ext>
            </a:extLst>
          </p:cNvPr>
          <p:cNvSpPr txBox="1"/>
          <p:nvPr/>
        </p:nvSpPr>
        <p:spPr>
          <a:xfrm>
            <a:off x="0" y="2348880"/>
            <a:ext cx="9144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err="1"/>
              <a:t>Дифрактометрия</a:t>
            </a:r>
            <a:r>
              <a:rPr lang="ru-RU" sz="6600" b="1" dirty="0"/>
              <a:t> монокристаллов</a:t>
            </a:r>
          </a:p>
        </p:txBody>
      </p:sp>
    </p:spTree>
    <p:extLst>
      <p:ext uri="{BB962C8B-B14F-4D97-AF65-F5344CB8AC3E}">
        <p14:creationId xmlns:p14="http://schemas.microsoft.com/office/powerpoint/2010/main" val="2338153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Rectangle 13">
            <a:extLst>
              <a:ext uri="{FF2B5EF4-FFF2-40B4-BE49-F238E27FC236}">
                <a16:creationId xmlns="" xmlns:a16="http://schemas.microsoft.com/office/drawing/2014/main" id="{F478970D-8641-4D2A-8A02-BC0D620DA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5445125"/>
            <a:ext cx="8928100" cy="1223963"/>
          </a:xfrm>
          <a:prstGeom prst="rect">
            <a:avLst/>
          </a:prstGeom>
          <a:solidFill>
            <a:schemeClr val="accent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098" name="Rectangle 4">
            <a:extLst>
              <a:ext uri="{FF2B5EF4-FFF2-40B4-BE49-F238E27FC236}">
                <a16:creationId xmlns="" xmlns:a16="http://schemas.microsoft.com/office/drawing/2014/main" id="{BEF06339-B45C-403A-B94C-6DF4F31FC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96975"/>
            <a:ext cx="8640763" cy="1511300"/>
          </a:xfrm>
          <a:prstGeom prst="rect">
            <a:avLst/>
          </a:prstGeom>
          <a:noFill/>
          <a:ln w="57150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3333FF"/>
              </a:solidFill>
            </a:endParaRPr>
          </a:p>
        </p:txBody>
      </p:sp>
      <p:graphicFrame>
        <p:nvGraphicFramePr>
          <p:cNvPr id="4099" name="Object 5">
            <a:extLst>
              <a:ext uri="{FF2B5EF4-FFF2-40B4-BE49-F238E27FC236}">
                <a16:creationId xmlns="" xmlns:a16="http://schemas.microsoft.com/office/drawing/2014/main" id="{814FB085-DAAE-4BC2-A3D2-F07C02D219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1285875"/>
          <a:ext cx="8453438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58" name="Equation" r:id="rId3" imgW="3708400" imgH="457200" progId="">
                  <p:embed/>
                </p:oleObj>
              </mc:Choice>
              <mc:Fallback>
                <p:oleObj name="Equation" r:id="rId3" imgW="3708400" imgH="457200" progId="">
                  <p:embed/>
                  <p:pic>
                    <p:nvPicPr>
                      <p:cNvPr id="4099" name="Object 5">
                        <a:extLst>
                          <a:ext uri="{FF2B5EF4-FFF2-40B4-BE49-F238E27FC236}">
                            <a16:creationId xmlns="" xmlns:a16="http://schemas.microsoft.com/office/drawing/2014/main" id="{814FB085-DAAE-4BC2-A3D2-F07C02D219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85875"/>
                        <a:ext cx="8453438" cy="1331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6">
            <a:extLst>
              <a:ext uri="{FF2B5EF4-FFF2-40B4-BE49-F238E27FC236}">
                <a16:creationId xmlns="" xmlns:a16="http://schemas.microsoft.com/office/drawing/2014/main" id="{0A593EEF-3ADF-4D64-8354-05B5FE662B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2924175"/>
          <a:ext cx="559435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59" name="Equation" r:id="rId5" imgW="2717800" imgH="469900" progId="">
                  <p:embed/>
                </p:oleObj>
              </mc:Choice>
              <mc:Fallback>
                <p:oleObj name="Equation" r:id="rId5" imgW="2717800" imgH="469900" progId="">
                  <p:embed/>
                  <p:pic>
                    <p:nvPicPr>
                      <p:cNvPr id="4100" name="Object 6">
                        <a:extLst>
                          <a:ext uri="{FF2B5EF4-FFF2-40B4-BE49-F238E27FC236}">
                            <a16:creationId xmlns="" xmlns:a16="http://schemas.microsoft.com/office/drawing/2014/main" id="{0A593EEF-3ADF-4D64-8354-05B5FE662B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924175"/>
                        <a:ext cx="5594350" cy="974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7">
            <a:extLst>
              <a:ext uri="{FF2B5EF4-FFF2-40B4-BE49-F238E27FC236}">
                <a16:creationId xmlns="" xmlns:a16="http://schemas.microsoft.com/office/drawing/2014/main" id="{015F52EF-0C3A-4C79-9E20-E92CFFD801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9563" y="4076700"/>
          <a:ext cx="40608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60" name="Equation" r:id="rId7" imgW="1841500" imgH="431800" progId="">
                  <p:embed/>
                </p:oleObj>
              </mc:Choice>
              <mc:Fallback>
                <p:oleObj name="Equation" r:id="rId7" imgW="1841500" imgH="431800" progId="">
                  <p:embed/>
                  <p:pic>
                    <p:nvPicPr>
                      <p:cNvPr id="4101" name="Object 7">
                        <a:extLst>
                          <a:ext uri="{FF2B5EF4-FFF2-40B4-BE49-F238E27FC236}">
                            <a16:creationId xmlns="" xmlns:a16="http://schemas.microsoft.com/office/drawing/2014/main" id="{015F52EF-0C3A-4C79-9E20-E92CFFD801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4076700"/>
                        <a:ext cx="4060825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8">
            <a:extLst>
              <a:ext uri="{FF2B5EF4-FFF2-40B4-BE49-F238E27FC236}">
                <a16:creationId xmlns="" xmlns:a16="http://schemas.microsoft.com/office/drawing/2014/main" id="{BBEA0C86-B4E5-4E4B-9345-1617081E7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66225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Интенсивность дифракционных линий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для сложной решетки с базисом</a:t>
            </a:r>
          </a:p>
        </p:txBody>
      </p:sp>
      <p:graphicFrame>
        <p:nvGraphicFramePr>
          <p:cNvPr id="4103" name="Object 9">
            <a:extLst>
              <a:ext uri="{FF2B5EF4-FFF2-40B4-BE49-F238E27FC236}">
                <a16:creationId xmlns="" xmlns:a16="http://schemas.microsoft.com/office/drawing/2014/main" id="{6A296043-D9C1-4857-96F9-27C02D63DD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338" y="5516563"/>
          <a:ext cx="3960812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61" name="Equation" r:id="rId9" imgW="1638300" imgH="419100" progId="">
                  <p:embed/>
                </p:oleObj>
              </mc:Choice>
              <mc:Fallback>
                <p:oleObj name="Equation" r:id="rId9" imgW="1638300" imgH="419100" progId="">
                  <p:embed/>
                  <p:pic>
                    <p:nvPicPr>
                      <p:cNvPr id="4103" name="Object 9">
                        <a:extLst>
                          <a:ext uri="{FF2B5EF4-FFF2-40B4-BE49-F238E27FC236}">
                            <a16:creationId xmlns="" xmlns:a16="http://schemas.microsoft.com/office/drawing/2014/main" id="{6A296043-D9C1-4857-96F9-27C02D63DD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5516563"/>
                        <a:ext cx="3960812" cy="1012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Text Box 10">
            <a:extLst>
              <a:ext uri="{FF2B5EF4-FFF2-40B4-BE49-F238E27FC236}">
                <a16:creationId xmlns="" xmlns:a16="http://schemas.microsoft.com/office/drawing/2014/main" id="{3B13C6F2-51C9-4CCB-9CBD-4B9B47C25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924175"/>
            <a:ext cx="17907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- Функция Лауэ</a:t>
            </a:r>
          </a:p>
        </p:txBody>
      </p:sp>
      <p:sp>
        <p:nvSpPr>
          <p:cNvPr id="4105" name="Text Box 11">
            <a:extLst>
              <a:ext uri="{FF2B5EF4-FFF2-40B4-BE49-F238E27FC236}">
                <a16:creationId xmlns="" xmlns:a16="http://schemas.microsoft.com/office/drawing/2014/main" id="{D9F12CDD-7CFF-4E1C-A37B-E5E8336D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950" y="4106863"/>
            <a:ext cx="3084513" cy="37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 Структурная амплитуда</a:t>
            </a:r>
          </a:p>
        </p:txBody>
      </p:sp>
      <p:sp>
        <p:nvSpPr>
          <p:cNvPr id="4106" name="Text Box 12">
            <a:extLst>
              <a:ext uri="{FF2B5EF4-FFF2-40B4-BE49-F238E27FC236}">
                <a16:creationId xmlns="" xmlns:a16="http://schemas.microsoft.com/office/drawing/2014/main" id="{443876EF-1BD2-4224-A84E-DA5D41E98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613" y="5732463"/>
            <a:ext cx="45862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C0000"/>
                </a:solidFill>
              </a:rPr>
              <a:t>функция распределения электронной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C0000"/>
                </a:solidFill>
              </a:rPr>
              <a:t>плотности в элементарной ячейке</a:t>
            </a:r>
          </a:p>
        </p:txBody>
      </p:sp>
      <p:graphicFrame>
        <p:nvGraphicFramePr>
          <p:cNvPr id="4107" name="Object 13">
            <a:extLst>
              <a:ext uri="{FF2B5EF4-FFF2-40B4-BE49-F238E27FC236}">
                <a16:creationId xmlns="" xmlns:a16="http://schemas.microsoft.com/office/drawing/2014/main" id="{331D925C-1A00-4885-901B-13A04E5DA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3357563"/>
          <a:ext cx="15113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62" name="Equation" r:id="rId11" imgW="1167893" imgH="393529" progId="">
                  <p:embed/>
                </p:oleObj>
              </mc:Choice>
              <mc:Fallback>
                <p:oleObj name="Equation" r:id="rId11" imgW="1167893" imgH="393529" progId="">
                  <p:embed/>
                  <p:pic>
                    <p:nvPicPr>
                      <p:cNvPr id="4107" name="Object 13">
                        <a:extLst>
                          <a:ext uri="{FF2B5EF4-FFF2-40B4-BE49-F238E27FC236}">
                            <a16:creationId xmlns="" xmlns:a16="http://schemas.microsoft.com/office/drawing/2014/main" id="{331D925C-1A00-4885-901B-13A04E5DA1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357563"/>
                        <a:ext cx="1511300" cy="5095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9102A9E9-272A-4ED8-8575-B416474B52A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406900" y="4540250"/>
          <a:ext cx="12604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63" name="Equation" r:id="rId13" imgW="634680" imgH="253800" progId="">
                  <p:embed/>
                </p:oleObj>
              </mc:Choice>
              <mc:Fallback>
                <p:oleObj name="Equation" r:id="rId13" imgW="634680" imgH="25380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9102A9E9-272A-4ED8-8575-B416474B52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6900" y="4540250"/>
                        <a:ext cx="1260475" cy="504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C4B1F59-306B-4CB5-9756-CD52BECA4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4572000"/>
            <a:ext cx="33274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Координаты атомов базиса</a:t>
            </a:r>
          </a:p>
        </p:txBody>
      </p:sp>
    </p:spTree>
    <p:extLst>
      <p:ext uri="{BB962C8B-B14F-4D97-AF65-F5344CB8AC3E}">
        <p14:creationId xmlns:p14="http://schemas.microsoft.com/office/powerpoint/2010/main" val="7913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animBg="1"/>
      <p:bldP spid="4098" grpId="0" animBg="1"/>
      <p:bldP spid="4102" grpId="0" animBg="1"/>
      <p:bldP spid="4104" grpId="0" animBg="1"/>
      <p:bldP spid="4105" grpId="0" animBg="1"/>
      <p:bldP spid="4106" grpId="0" animBg="1"/>
      <p:bldP spid="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D7ED78-CF67-44D0-A64B-882E4E21C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009650"/>
            <a:ext cx="7791450" cy="584835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BC7A50E6-16B8-4060-90C4-5A363B144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38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Оптическая схема рентгеновского </a:t>
            </a:r>
            <a:r>
              <a:rPr lang="ru-RU" altLang="ru-RU" sz="2800" b="1" dirty="0" err="1"/>
              <a:t>дифрактометра</a:t>
            </a:r>
            <a:r>
              <a:rPr lang="ru-RU" altLang="ru-RU" sz="28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для исследования монокристаллов</a:t>
            </a:r>
          </a:p>
        </p:txBody>
      </p:sp>
    </p:spTree>
    <p:extLst>
      <p:ext uri="{BB962C8B-B14F-4D97-AF65-F5344CB8AC3E}">
        <p14:creationId xmlns:p14="http://schemas.microsoft.com/office/powerpoint/2010/main" val="1966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320778F-C530-4FFC-A685-930C3DBE6B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7700" y="1196752"/>
            <a:ext cx="4686300" cy="38957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038F6AB9-0E02-43E0-8438-4CD1B58A08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40" y="1492026"/>
            <a:ext cx="3800475" cy="3305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193B28F-C81B-433B-8E6F-0A8451E51543}"/>
              </a:ext>
            </a:extLst>
          </p:cNvPr>
          <p:cNvSpPr txBox="1"/>
          <p:nvPr/>
        </p:nvSpPr>
        <p:spPr>
          <a:xfrm>
            <a:off x="4604" y="0"/>
            <a:ext cx="913939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Тета</a:t>
            </a:r>
            <a:r>
              <a:rPr lang="ru-RU" sz="3200" b="1" dirty="0"/>
              <a:t>-сканирование </a:t>
            </a:r>
          </a:p>
          <a:p>
            <a:pPr algn="ctr"/>
            <a:r>
              <a:rPr lang="ru-RU" sz="3200" b="1" dirty="0"/>
              <a:t>в прямом и обратном пространстве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4E11EB5-A072-4FB2-9F63-EFA76BD7A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5137889"/>
            <a:ext cx="1675508" cy="173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F64A46E-C9AE-4344-A48E-08A724556EC1}"/>
              </a:ext>
            </a:extLst>
          </p:cNvPr>
          <p:cNvSpPr txBox="1"/>
          <p:nvPr/>
        </p:nvSpPr>
        <p:spPr>
          <a:xfrm>
            <a:off x="-13829" y="0"/>
            <a:ext cx="915783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3333FF"/>
                </a:solidFill>
              </a:rPr>
              <a:t>Трёхмерное изображение одного из дифракционных рефлексов кристалла </a:t>
            </a:r>
            <a:r>
              <a:rPr lang="en-US" sz="2800" dirty="0">
                <a:solidFill>
                  <a:srgbClr val="3333FF"/>
                </a:solidFill>
              </a:rPr>
              <a:t>GaAs</a:t>
            </a:r>
            <a:r>
              <a:rPr lang="ru-RU" sz="2800" dirty="0">
                <a:solidFill>
                  <a:srgbClr val="3333FF"/>
                </a:solidFill>
              </a:rPr>
              <a:t>  с пленкой </a:t>
            </a:r>
            <a:r>
              <a:rPr lang="en-US" sz="2800" dirty="0" err="1">
                <a:solidFill>
                  <a:srgbClr val="3333FF"/>
                </a:solidFill>
              </a:rPr>
              <a:t>GaAlAs</a:t>
            </a:r>
            <a:r>
              <a:rPr lang="ru-RU" sz="2800" dirty="0">
                <a:solidFill>
                  <a:srgbClr val="3333FF"/>
                </a:solidFill>
              </a:rPr>
              <a:t> на поверхности. </a:t>
            </a:r>
            <a:endParaRPr lang="en-US" sz="2800" dirty="0">
              <a:solidFill>
                <a:srgbClr val="3333FF"/>
              </a:solidFill>
            </a:endParaRPr>
          </a:p>
          <a:p>
            <a:pPr algn="ctr"/>
            <a:r>
              <a:rPr lang="ru-RU" sz="2800" dirty="0">
                <a:solidFill>
                  <a:srgbClr val="3333FF"/>
                </a:solidFill>
              </a:rPr>
              <a:t>Излучение </a:t>
            </a:r>
            <a:r>
              <a:rPr lang="en-US" sz="2800" dirty="0" err="1">
                <a:solidFill>
                  <a:srgbClr val="3333FF"/>
                </a:solidFill>
              </a:rPr>
              <a:t>CuK</a:t>
            </a:r>
            <a:r>
              <a:rPr lang="en-US" sz="2800" baseline="-25000" dirty="0">
                <a:solidFill>
                  <a:srgbClr val="3333FF"/>
                </a:solidFill>
              </a:rPr>
              <a:t>α1</a:t>
            </a:r>
            <a:r>
              <a:rPr lang="ru-RU" sz="2800" dirty="0">
                <a:solidFill>
                  <a:srgbClr val="3333FF"/>
                </a:solidFill>
              </a:rPr>
              <a:t>. Монохроматор бабочка </a:t>
            </a:r>
            <a:r>
              <a:rPr lang="en-US" sz="2800" dirty="0">
                <a:solidFill>
                  <a:srgbClr val="3333FF"/>
                </a:solidFill>
              </a:rPr>
              <a:t>Si </a:t>
            </a:r>
            <a:endParaRPr lang="ru-RU" sz="2800" dirty="0">
              <a:solidFill>
                <a:srgbClr val="3333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A01848-F276-4CE1-9D28-24BCA1D356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0436" y="1916832"/>
            <a:ext cx="5963127" cy="4031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49072D-3FA2-41AC-B8AC-D361B750EA99}"/>
              </a:ext>
            </a:extLst>
          </p:cNvPr>
          <p:cNvSpPr txBox="1"/>
          <p:nvPr/>
        </p:nvSpPr>
        <p:spPr>
          <a:xfrm>
            <a:off x="92" y="6027003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Большой пик – это пик от подложки </a:t>
            </a:r>
            <a:r>
              <a:rPr lang="en-US" sz="2400" dirty="0"/>
              <a:t>GaAs</a:t>
            </a:r>
            <a:r>
              <a:rPr lang="ru-RU" sz="2400" dirty="0"/>
              <a:t>, маленький пик это пик монокристаллической пленки </a:t>
            </a:r>
            <a:r>
              <a:rPr lang="en-US" sz="2400" dirty="0" err="1"/>
              <a:t>GaAlAs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050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rc_mi" descr="Картинки по запросу много кружный рентгеновский дифрактометр">
            <a:hlinkClick r:id="rId2"/>
            <a:extLst>
              <a:ext uri="{FF2B5EF4-FFF2-40B4-BE49-F238E27FC236}">
                <a16:creationId xmlns="" xmlns:a16="http://schemas.microsoft.com/office/drawing/2014/main" id="{A598D0A5-60DA-4C00-9B60-6D4B5B123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" y="1101725"/>
            <a:ext cx="773112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D3E1E72-C6A1-4B92-A003-61C43453FFA6}"/>
              </a:ext>
            </a:extLst>
          </p:cNvPr>
          <p:cNvSpPr txBox="1"/>
          <p:nvPr/>
        </p:nvSpPr>
        <p:spPr>
          <a:xfrm>
            <a:off x="1" y="0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Внешний вид </a:t>
            </a:r>
          </a:p>
          <a:p>
            <a:pPr algn="ctr"/>
            <a:r>
              <a:rPr lang="ru-RU" sz="2800" b="1" dirty="0" err="1"/>
              <a:t>четырехкружного</a:t>
            </a:r>
            <a:r>
              <a:rPr lang="ru-RU" sz="2800" b="1" dirty="0"/>
              <a:t> </a:t>
            </a:r>
            <a:r>
              <a:rPr lang="ru-RU" sz="2800" b="1" dirty="0" err="1"/>
              <a:t>мнокристального</a:t>
            </a:r>
            <a:r>
              <a:rPr lang="ru-RU" sz="2800" b="1" dirty="0"/>
              <a:t> гониометра </a:t>
            </a:r>
          </a:p>
        </p:txBody>
      </p:sp>
    </p:spTree>
    <p:extLst>
      <p:ext uri="{BB962C8B-B14F-4D97-AF65-F5344CB8AC3E}">
        <p14:creationId xmlns:p14="http://schemas.microsoft.com/office/powerpoint/2010/main" val="47447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rc_mi" descr="Картинки по запросу много кружный рентгеновский дифрактометр">
            <a:hlinkClick r:id="rId2"/>
            <a:extLst>
              <a:ext uri="{FF2B5EF4-FFF2-40B4-BE49-F238E27FC236}">
                <a16:creationId xmlns="" xmlns:a16="http://schemas.microsoft.com/office/drawing/2014/main" id="{CA076D79-546D-4489-8D3A-881799DA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659"/>
            <a:ext cx="9143999" cy="646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5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rc_mi" descr="Картинки по запросу много кружный рентгеновский дифрактометр">
            <a:hlinkClick r:id="rId2"/>
            <a:extLst>
              <a:ext uri="{FF2B5EF4-FFF2-40B4-BE49-F238E27FC236}">
                <a16:creationId xmlns="" xmlns:a16="http://schemas.microsoft.com/office/drawing/2014/main" id="{32C1B6C6-C934-4125-829F-7CA48F2B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871538"/>
            <a:ext cx="1712913" cy="2562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irc_mi" descr="Картинки по запросу много кружный рентгеновский дифрактометр">
            <a:hlinkClick r:id="rId4"/>
            <a:extLst>
              <a:ext uri="{FF2B5EF4-FFF2-40B4-BE49-F238E27FC236}">
                <a16:creationId xmlns="" xmlns:a16="http://schemas.microsoft.com/office/drawing/2014/main" id="{A2385565-6B80-474B-A577-91B2524F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6338"/>
            <a:ext cx="2808287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Рисунок 3" descr="Картинки по запросу много кружный рентгеновский дифрактометр">
            <a:hlinkClick r:id="rId6"/>
            <a:extLst>
              <a:ext uri="{FF2B5EF4-FFF2-40B4-BE49-F238E27FC236}">
                <a16:creationId xmlns="" xmlns:a16="http://schemas.microsoft.com/office/drawing/2014/main" id="{AA2663F4-A311-4777-A7A6-F7CF90664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43000"/>
            <a:ext cx="2827337" cy="4254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Box 1">
            <a:extLst>
              <a:ext uri="{FF2B5EF4-FFF2-40B4-BE49-F238E27FC236}">
                <a16:creationId xmlns="" xmlns:a16="http://schemas.microsoft.com/office/drawing/2014/main" id="{801A2C0B-3472-46E6-AE72-C3E8EDE9B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Гониометрические головки</a:t>
            </a:r>
          </a:p>
        </p:txBody>
      </p:sp>
      <p:pic>
        <p:nvPicPr>
          <p:cNvPr id="77830" name="Picture 6" descr="H:\X-Ray_Cameras\IMG_6772 a.jpg">
            <a:extLst>
              <a:ext uri="{FF2B5EF4-FFF2-40B4-BE49-F238E27FC236}">
                <a16:creationId xmlns="" xmlns:a16="http://schemas.microsoft.com/office/drawing/2014/main" id="{D20EE61B-EF17-4FD6-93BA-FAF2CD157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489743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07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rc_mi" descr="Картинки по запросу современный дифрактометр монокристальный">
            <a:hlinkClick r:id="rId2"/>
            <a:extLst>
              <a:ext uri="{FF2B5EF4-FFF2-40B4-BE49-F238E27FC236}">
                <a16:creationId xmlns="" xmlns:a16="http://schemas.microsoft.com/office/drawing/2014/main" id="{59B3556E-8ABD-4F06-B21B-EB9DCA157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288925"/>
            <a:ext cx="514508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2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1">
            <a:extLst>
              <a:ext uri="{FF2B5EF4-FFF2-40B4-BE49-F238E27FC236}">
                <a16:creationId xmlns="" xmlns:a16="http://schemas.microsoft.com/office/drawing/2014/main" id="{57713B61-B1ED-45D5-AD0A-FC7CCC69B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368116"/>
            <a:ext cx="9144000" cy="3046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/>
              <a:t>Поправки вносимые экспериментом  в измеренную интенсивность дифракционных рефлексов</a:t>
            </a:r>
          </a:p>
        </p:txBody>
      </p:sp>
      <p:sp>
        <p:nvSpPr>
          <p:cNvPr id="80899" name="TextBox 1">
            <a:extLst>
              <a:ext uri="{FF2B5EF4-FFF2-40B4-BE49-F238E27FC236}">
                <a16:creationId xmlns="" xmlns:a16="http://schemas.microsoft.com/office/drawing/2014/main" id="{32CA8823-C1F7-447B-80F2-A372B7857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4432300"/>
            <a:ext cx="91694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Атомный фактор,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Поляризационный фактор,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фактор Лоренца,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фактор повторяемости</a:t>
            </a:r>
          </a:p>
        </p:txBody>
      </p:sp>
    </p:spTree>
    <p:extLst>
      <p:ext uri="{BB962C8B-B14F-4D97-AF65-F5344CB8AC3E}">
        <p14:creationId xmlns:p14="http://schemas.microsoft.com/office/powerpoint/2010/main" val="36637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  <p:bldP spid="8089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Прямоугольник 1">
            <a:extLst>
              <a:ext uri="{FF2B5EF4-FFF2-40B4-BE49-F238E27FC236}">
                <a16:creationId xmlns="" xmlns:a16="http://schemas.microsoft.com/office/drawing/2014/main" id="{52D33B49-E491-43B9-91B4-FE44AFA50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8413"/>
            <a:ext cx="9144000" cy="452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3333FF"/>
                </a:solidFill>
              </a:rPr>
              <a:t>Экспериментально измеренная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3333FF"/>
                </a:solidFill>
              </a:rPr>
              <a:t>интенсивность дифракционной линии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3333FF"/>
                </a:solidFill>
              </a:rPr>
              <a:t>зависит от геометрии эксперимента!!!</a:t>
            </a:r>
          </a:p>
        </p:txBody>
      </p:sp>
    </p:spTree>
    <p:extLst>
      <p:ext uri="{BB962C8B-B14F-4D97-AF65-F5344CB8AC3E}">
        <p14:creationId xmlns:p14="http://schemas.microsoft.com/office/powerpoint/2010/main" val="341727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FDDCD35E-8186-42C8-9ECA-8E5F070CF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6022975"/>
            <a:ext cx="91694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/>
              <a:t>Вид зависимости атомной функции рассеяния от</a:t>
            </a:r>
            <a:r>
              <a:rPr lang="en-US" altLang="ru-RU" sz="2400" b="1" i="1"/>
              <a:t>  sin</a:t>
            </a:r>
            <a:r>
              <a:rPr lang="el-GR" altLang="ru-RU" sz="2400" b="1" i="1"/>
              <a:t>θ</a:t>
            </a:r>
            <a:r>
              <a:rPr lang="en-US" altLang="ru-RU" sz="2400" b="1" i="1"/>
              <a:t>/</a:t>
            </a:r>
            <a:r>
              <a:rPr lang="el-GR" altLang="ru-RU" sz="2400" b="1" i="1"/>
              <a:t>λ</a:t>
            </a:r>
            <a:r>
              <a:rPr lang="ru-RU" altLang="ru-RU" sz="2400" b="1" i="1"/>
              <a:t>  для нейтральных атомов </a:t>
            </a:r>
            <a:r>
              <a:rPr lang="en-US" altLang="ru-RU" sz="2400" b="1" i="1"/>
              <a:t>Rb, Zn, Mn, Ca, Si, C</a:t>
            </a:r>
            <a:r>
              <a:rPr lang="ru-RU" altLang="ru-RU" sz="2400" b="1" i="1"/>
              <a:t>. </a:t>
            </a:r>
            <a:endParaRPr lang="ru-RU" altLang="ru-RU" sz="2400" b="1"/>
          </a:p>
        </p:txBody>
      </p:sp>
      <p:sp>
        <p:nvSpPr>
          <p:cNvPr id="83971" name="TextBox 3">
            <a:extLst>
              <a:ext uri="{FF2B5EF4-FFF2-40B4-BE49-F238E27FC236}">
                <a16:creationId xmlns="" xmlns:a16="http://schemas.microsoft.com/office/drawing/2014/main" id="{3680AEF3-A8CF-43D2-8BC4-074C844EB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7938"/>
            <a:ext cx="91757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Атомный фактор рассеяния</a:t>
            </a:r>
          </a:p>
        </p:txBody>
      </p:sp>
      <p:pic>
        <p:nvPicPr>
          <p:cNvPr id="83972" name="Picture 5" descr="H:\Education\Suv-NewBook\Рисунки\Атомный фактор\Атомные факторы рассеяния 1.tif">
            <a:extLst>
              <a:ext uri="{FF2B5EF4-FFF2-40B4-BE49-F238E27FC236}">
                <a16:creationId xmlns="" xmlns:a16="http://schemas.microsoft.com/office/drawing/2014/main" id="{924F89A7-1A79-4EEB-B2EF-AA2858E1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97038"/>
            <a:ext cx="3656013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3973" name="Объект 2">
            <a:extLst>
              <a:ext uri="{FF2B5EF4-FFF2-40B4-BE49-F238E27FC236}">
                <a16:creationId xmlns="" xmlns:a16="http://schemas.microsoft.com/office/drawing/2014/main" id="{29BB4327-9029-46A7-96C2-C3E00C6E28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765175"/>
          <a:ext cx="4672012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1" name="Equation" r:id="rId4" imgW="2908300" imgH="533400" progId="">
                  <p:embed/>
                </p:oleObj>
              </mc:Choice>
              <mc:Fallback>
                <p:oleObj name="Equation" r:id="rId4" imgW="2908300" imgH="533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765175"/>
                        <a:ext cx="4672012" cy="857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974" name="Picture 2" descr="L:\Миркин.bmp">
            <a:extLst>
              <a:ext uri="{FF2B5EF4-FFF2-40B4-BE49-F238E27FC236}">
                <a16:creationId xmlns="" xmlns:a16="http://schemas.microsoft.com/office/drawing/2014/main" id="{46BC4BCC-939E-43E1-9ED6-169158DB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76413"/>
            <a:ext cx="2735262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40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39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6A08FA2-14AF-41A0-912E-8C7CDC8BD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1917700"/>
            <a:ext cx="7705725" cy="143986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4" name="Text Box 33">
            <a:extLst>
              <a:ext uri="{FF2B5EF4-FFF2-40B4-BE49-F238E27FC236}">
                <a16:creationId xmlns="" xmlns:a16="http://schemas.microsoft.com/office/drawing/2014/main" id="{49E69C39-A39E-4720-8004-FBA19AEBB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3609975"/>
            <a:ext cx="39100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F</a:t>
            </a:r>
            <a:r>
              <a:rPr lang="en-US" altLang="ru-RU" sz="1800" baseline="30000"/>
              <a:t>2</a:t>
            </a:r>
            <a:r>
              <a:rPr lang="en-US" altLang="ru-RU" sz="1800"/>
              <a:t>(hkl,r</a:t>
            </a:r>
            <a:r>
              <a:rPr lang="en-US" altLang="ru-RU" sz="1800" baseline="-25000"/>
              <a:t>m</a:t>
            </a:r>
            <a:r>
              <a:rPr lang="en-US" altLang="ru-RU" sz="1800"/>
              <a:t>) </a:t>
            </a:r>
            <a:r>
              <a:rPr lang="ru-RU" altLang="ru-RU" sz="1800"/>
              <a:t>- структурный множитель</a:t>
            </a:r>
          </a:p>
        </p:txBody>
      </p:sp>
      <p:sp>
        <p:nvSpPr>
          <p:cNvPr id="6" name="Text Box 36">
            <a:extLst>
              <a:ext uri="{FF2B5EF4-FFF2-40B4-BE49-F238E27FC236}">
                <a16:creationId xmlns="" xmlns:a16="http://schemas.microsoft.com/office/drawing/2014/main" id="{A5FCC53F-8839-4DD2-8995-AC99088D6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3609975"/>
            <a:ext cx="37639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F(hkl,r</a:t>
            </a:r>
            <a:r>
              <a:rPr lang="en-US" altLang="ru-RU" sz="1800" baseline="-25000"/>
              <a:t>m</a:t>
            </a:r>
            <a:r>
              <a:rPr lang="en-US" altLang="ru-RU" sz="1800"/>
              <a:t>) </a:t>
            </a:r>
            <a:r>
              <a:rPr lang="ru-RU" altLang="ru-RU" sz="1800"/>
              <a:t>- структурная амплитуда</a:t>
            </a:r>
          </a:p>
        </p:txBody>
      </p:sp>
      <p:graphicFrame>
        <p:nvGraphicFramePr>
          <p:cNvPr id="7" name="Object 30">
            <a:extLst>
              <a:ext uri="{FF2B5EF4-FFF2-40B4-BE49-F238E27FC236}">
                <a16:creationId xmlns="" xmlns:a16="http://schemas.microsoft.com/office/drawing/2014/main" id="{608B21E1-56E6-4B9D-8707-BDDA6E2925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313" y="1989138"/>
          <a:ext cx="7559675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74" name="Equation" r:id="rId3" imgW="3517900" imgH="469900" progId="">
                  <p:embed/>
                </p:oleObj>
              </mc:Choice>
              <mc:Fallback>
                <p:oleObj name="Equation" r:id="rId3" imgW="3517900" imgH="469900" progId="">
                  <p:embed/>
                  <p:pic>
                    <p:nvPicPr>
                      <p:cNvPr id="7" name="Object 30">
                        <a:extLst>
                          <a:ext uri="{FF2B5EF4-FFF2-40B4-BE49-F238E27FC236}">
                            <a16:creationId xmlns="" xmlns:a16="http://schemas.microsoft.com/office/drawing/2014/main" id="{608B21E1-56E6-4B9D-8707-BDDA6E2925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1989138"/>
                        <a:ext cx="7559675" cy="1300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B9E4AACE-1841-49B9-A371-638D97B1B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113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Интенсивность волн рассеянных сложной решеткой</a:t>
            </a:r>
            <a:endParaRPr lang="ru-RU" altLang="ru-RU" b="1">
              <a:solidFill>
                <a:srgbClr val="3333FF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2101C418-7DD7-4D69-B7C3-7918E669C5AA}"/>
              </a:ext>
            </a:extLst>
          </p:cNvPr>
          <p:cNvSpPr/>
          <p:nvPr/>
        </p:nvSpPr>
        <p:spPr>
          <a:xfrm>
            <a:off x="3275013" y="620713"/>
            <a:ext cx="2376487" cy="1081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4101" name="Object 5">
            <a:extLst>
              <a:ext uri="{FF2B5EF4-FFF2-40B4-BE49-F238E27FC236}">
                <a16:creationId xmlns="" xmlns:a16="http://schemas.microsoft.com/office/drawing/2014/main" id="{B3DB4E23-C399-4F61-810B-CC8016AACE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038" y="708025"/>
          <a:ext cx="2232025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75" name="Equation" r:id="rId5" imgW="698500" imgH="279400" progId="">
                  <p:embed/>
                </p:oleObj>
              </mc:Choice>
              <mc:Fallback>
                <p:oleObj name="Equation" r:id="rId5" imgW="698500" imgH="279400" progId="">
                  <p:embed/>
                  <p:pic>
                    <p:nvPicPr>
                      <p:cNvPr id="4101" name="Object 5">
                        <a:extLst>
                          <a:ext uri="{FF2B5EF4-FFF2-40B4-BE49-F238E27FC236}">
                            <a16:creationId xmlns="" xmlns:a16="http://schemas.microsoft.com/office/drawing/2014/main" id="{B3DB4E23-C399-4F61-810B-CC8016AACE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708025"/>
                        <a:ext cx="2232025" cy="906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>
            <a:extLst>
              <a:ext uri="{FF2B5EF4-FFF2-40B4-BE49-F238E27FC236}">
                <a16:creationId xmlns="" xmlns:a16="http://schemas.microsoft.com/office/drawing/2014/main" id="{23E23242-52BD-47CB-B5E5-4B0C90E1C5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050" y="4314825"/>
          <a:ext cx="3529013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76" name="Equation" r:id="rId7" imgW="1714500" imgH="444500" progId="">
                  <p:embed/>
                </p:oleObj>
              </mc:Choice>
              <mc:Fallback>
                <p:oleObj name="Equation" r:id="rId7" imgW="1714500" imgH="444500" progId="">
                  <p:embed/>
                  <p:pic>
                    <p:nvPicPr>
                      <p:cNvPr id="11" name="Object 8">
                        <a:extLst>
                          <a:ext uri="{FF2B5EF4-FFF2-40B4-BE49-F238E27FC236}">
                            <a16:creationId xmlns="" xmlns:a16="http://schemas.microsoft.com/office/drawing/2014/main" id="{23E23242-52BD-47CB-B5E5-4B0C90E1C5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4314825"/>
                        <a:ext cx="3529013" cy="9223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">
            <a:extLst>
              <a:ext uri="{FF2B5EF4-FFF2-40B4-BE49-F238E27FC236}">
                <a16:creationId xmlns="" xmlns:a16="http://schemas.microsoft.com/office/drawing/2014/main" id="{E6C13D9B-D2C2-44E4-8D81-4230A45233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400" y="5646738"/>
          <a:ext cx="3976688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277" name="Equation" r:id="rId9" imgW="1803400" imgH="444500" progId="">
                  <p:embed/>
                </p:oleObj>
              </mc:Choice>
              <mc:Fallback>
                <p:oleObj name="Equation" r:id="rId9" imgW="1803400" imgH="444500" progId="">
                  <p:embed/>
                  <p:pic>
                    <p:nvPicPr>
                      <p:cNvPr id="12" name="Object 9">
                        <a:extLst>
                          <a:ext uri="{FF2B5EF4-FFF2-40B4-BE49-F238E27FC236}">
                            <a16:creationId xmlns="" xmlns:a16="http://schemas.microsoft.com/office/drawing/2014/main" id="{E6C13D9B-D2C2-44E4-8D81-4230A45233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5646738"/>
                        <a:ext cx="3976688" cy="981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5">
            <a:extLst>
              <a:ext uri="{FF2B5EF4-FFF2-40B4-BE49-F238E27FC236}">
                <a16:creationId xmlns="" xmlns:a16="http://schemas.microsoft.com/office/drawing/2014/main" id="{C3842E87-4B5F-42DD-B9F0-305302F10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50" y="4522788"/>
            <a:ext cx="17907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- Функция Лауэ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="" xmlns:a16="http://schemas.microsoft.com/office/drawing/2014/main" id="{7DD7C1CC-A55D-43D0-9ABB-5961CDB3A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50" y="5838825"/>
            <a:ext cx="17907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1800"/>
              <a:t> Структурная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амплитуда</a:t>
            </a:r>
          </a:p>
        </p:txBody>
      </p:sp>
      <p:pic>
        <p:nvPicPr>
          <p:cNvPr id="16" name="Picture 15" descr="H:\Структурная амплитуда 1.tif">
            <a:extLst>
              <a:ext uri="{FF2B5EF4-FFF2-40B4-BE49-F238E27FC236}">
                <a16:creationId xmlns="" xmlns:a16="http://schemas.microsoft.com/office/drawing/2014/main" id="{59BBDF50-DE66-4609-A4A7-117A3933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4387850"/>
            <a:ext cx="242811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10064B7-42E1-4EDF-A941-FE420ABC3C5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12748" y="5838825"/>
            <a:ext cx="241935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10" grpId="0" animBg="1"/>
      <p:bldP spid="13" grpId="0" animBg="1"/>
      <p:bldP spid="14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49B25B-DE26-4832-8C79-2FDF69BC8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3333FF"/>
                </a:solidFill>
              </a:rPr>
              <a:t>Поляризационный фактор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6CB4C3C3-922B-4319-8E20-B4332B0AD7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7963" y="1052513"/>
          <a:ext cx="3648075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9" name="Equation" r:id="rId3" imgW="965200" imgH="419100" progId="">
                  <p:embed/>
                </p:oleObj>
              </mc:Choice>
              <mc:Fallback>
                <p:oleObj name="Equation" r:id="rId3" imgW="965200" imgH="419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963" y="1052513"/>
                        <a:ext cx="3648075" cy="1584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4168BFAD-4CDA-46C9-B840-FC5A1A589B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7175" y="2997200"/>
          <a:ext cx="46339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0" name="Equation" r:id="rId5" imgW="2247900" imgH="419100" progId="">
                  <p:embed/>
                </p:oleObj>
              </mc:Choice>
              <mc:Fallback>
                <p:oleObj name="Equation" r:id="rId5" imgW="2247900" imgH="419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997200"/>
                        <a:ext cx="4633913" cy="86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1" descr="Fig%201">
            <a:extLst>
              <a:ext uri="{FF2B5EF4-FFF2-40B4-BE49-F238E27FC236}">
                <a16:creationId xmlns="" xmlns:a16="http://schemas.microsoft.com/office/drawing/2014/main" id="{12FBC60E-FAA8-4BC9-8409-CD5D4148E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573463"/>
            <a:ext cx="2540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Объект 6">
            <a:extLst>
              <a:ext uri="{FF2B5EF4-FFF2-40B4-BE49-F238E27FC236}">
                <a16:creationId xmlns="" xmlns:a16="http://schemas.microsoft.com/office/drawing/2014/main" id="{8E44D58A-1E94-4AFA-8091-55AF1FCCB6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4868863"/>
          <a:ext cx="16192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1" name="Equation" r:id="rId8" imgW="1282700" imgH="508000" progId="">
                  <p:embed/>
                </p:oleObj>
              </mc:Choice>
              <mc:Fallback>
                <p:oleObj name="Equation" r:id="rId8" imgW="1282700" imgH="50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4868863"/>
                        <a:ext cx="1619250" cy="641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5A92A426-7C9B-4B39-8A76-925537EBA0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2138" y="3933825"/>
          <a:ext cx="583406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2" name="Equation" r:id="rId10" imgW="3556000" imgH="508000" progId="">
                  <p:embed/>
                </p:oleObj>
              </mc:Choice>
              <mc:Fallback>
                <p:oleObj name="Equation" r:id="rId10" imgW="3556000" imgH="50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3933825"/>
                        <a:ext cx="5834062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="" xmlns:a16="http://schemas.microsoft.com/office/drawing/2014/main" id="{C94AE7C8-669F-4FBD-BB68-AB50F26954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7175" y="5661025"/>
          <a:ext cx="396081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3" name="Equation" r:id="rId12" imgW="2540000" imgH="508000" progId="">
                  <p:embed/>
                </p:oleObj>
              </mc:Choice>
              <mc:Fallback>
                <p:oleObj name="Equation" r:id="rId12" imgW="2540000" imgH="50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5661025"/>
                        <a:ext cx="3960813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96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1">
            <a:extLst>
              <a:ext uri="{FF2B5EF4-FFF2-40B4-BE49-F238E27FC236}">
                <a16:creationId xmlns="" xmlns:a16="http://schemas.microsoft.com/office/drawing/2014/main" id="{8D86E13D-4CB8-468F-B00A-E5926B3B9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92375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3333FF"/>
                </a:solidFill>
              </a:rPr>
              <a:t>Фактор Лоренца</a:t>
            </a:r>
          </a:p>
        </p:txBody>
      </p:sp>
    </p:spTree>
    <p:extLst>
      <p:ext uri="{BB962C8B-B14F-4D97-AF65-F5344CB8AC3E}">
        <p14:creationId xmlns:p14="http://schemas.microsoft.com/office/powerpoint/2010/main" val="24050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Без имени1.tif">
            <a:extLst>
              <a:ext uri="{FF2B5EF4-FFF2-40B4-BE49-F238E27FC236}">
                <a16:creationId xmlns="" xmlns:a16="http://schemas.microsoft.com/office/drawing/2014/main" id="{EA72A741-C280-428F-85E7-2E4783FEC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18" y="749722"/>
            <a:ext cx="6278563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9F9C9AB2-DEC8-471B-BD24-6573F3730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  <a:ea typeface="Arial Unicode MS" pitchFamily="34" charset="-128"/>
              </a:rPr>
              <a:t>Фактор Лоренца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="" xmlns:a16="http://schemas.microsoft.com/office/drawing/2014/main" id="{4901FDBA-CD23-4D61-8B84-8FFE7146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26050"/>
            <a:ext cx="9144000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Дифракционный рефлекс имеет определенные геометрические размеры зависящие от реальной структуры материала. Поэтому интегральная интенсивность дифракционного отражения зависит от  того где пересекает сферу </a:t>
            </a:r>
            <a:r>
              <a:rPr lang="ru-RU" altLang="ru-RU" sz="2000" b="1" dirty="0" err="1">
                <a:solidFill>
                  <a:srgbClr val="0000FF"/>
                </a:solidFill>
              </a:rPr>
              <a:t>Эвальда</a:t>
            </a:r>
            <a:r>
              <a:rPr lang="ru-RU" altLang="ru-RU" sz="2000" b="1" dirty="0">
                <a:solidFill>
                  <a:srgbClr val="0000FF"/>
                </a:solidFill>
              </a:rPr>
              <a:t> узел обратной решетки т. е. от величины модуля вектора дифракции (вектора обратной решетки </a:t>
            </a:r>
            <a:r>
              <a:rPr lang="en-US" altLang="ru-RU" sz="2000" b="1" dirty="0">
                <a:solidFill>
                  <a:srgbClr val="0000FF"/>
                </a:solidFill>
              </a:rPr>
              <a:t>H)</a:t>
            </a:r>
            <a:endParaRPr lang="ru-RU" alt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8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>
            <a:extLst>
              <a:ext uri="{FF2B5EF4-FFF2-40B4-BE49-F238E27FC236}">
                <a16:creationId xmlns="" xmlns:a16="http://schemas.microsoft.com/office/drawing/2014/main" id="{BFBFF60E-9C2F-427E-BA2B-EABE4035B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" y="-1587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</a:rPr>
              <a:t>К выводу формулы Лоренца</a:t>
            </a:r>
          </a:p>
        </p:txBody>
      </p:sp>
      <p:pic>
        <p:nvPicPr>
          <p:cNvPr id="18435" name="Picture 26" descr="I:\FL3.tif">
            <a:extLst>
              <a:ext uri="{FF2B5EF4-FFF2-40B4-BE49-F238E27FC236}">
                <a16:creationId xmlns="" xmlns:a16="http://schemas.microsoft.com/office/drawing/2014/main" id="{B32D9709-BF26-47AD-88A1-179E4B800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48133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93BA1A1-54BC-44CE-AE36-FFACA320E4DE}"/>
              </a:ext>
            </a:extLst>
          </p:cNvPr>
          <p:cNvSpPr/>
          <p:nvPr/>
        </p:nvSpPr>
        <p:spPr>
          <a:xfrm>
            <a:off x="5426075" y="1268413"/>
            <a:ext cx="3563938" cy="504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8437" name="Объект 5">
            <a:extLst>
              <a:ext uri="{FF2B5EF4-FFF2-40B4-BE49-F238E27FC236}">
                <a16:creationId xmlns="" xmlns:a16="http://schemas.microsoft.com/office/drawing/2014/main" id="{FE541D1A-DB9D-4189-BAD8-1CD82E075D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00613" y="1087438"/>
          <a:ext cx="4243387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2" name="Equation" r:id="rId4" imgW="2095500" imgH="393700" progId="">
                  <p:embed/>
                </p:oleObj>
              </mc:Choice>
              <mc:Fallback>
                <p:oleObj name="Equation" r:id="rId4" imgW="2095500" imgH="393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3" y="1087438"/>
                        <a:ext cx="4243387" cy="7953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30E534D-7B7B-4A6F-9F50-214AB3AB7A7A}"/>
              </a:ext>
            </a:extLst>
          </p:cNvPr>
          <p:cNvSpPr/>
          <p:nvPr/>
        </p:nvSpPr>
        <p:spPr>
          <a:xfrm>
            <a:off x="5868988" y="2087563"/>
            <a:ext cx="2952750" cy="158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8439" name="Объект 6">
            <a:extLst>
              <a:ext uri="{FF2B5EF4-FFF2-40B4-BE49-F238E27FC236}">
                <a16:creationId xmlns="" xmlns:a16="http://schemas.microsoft.com/office/drawing/2014/main" id="{54871684-EC15-4CBC-B8B7-899EA6C483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425" y="2133600"/>
          <a:ext cx="2827338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3" name="Equation" r:id="rId6" imgW="1282700" imgH="673100" progId="">
                  <p:embed/>
                </p:oleObj>
              </mc:Choice>
              <mc:Fallback>
                <p:oleObj name="Equation" r:id="rId6" imgW="1282700" imgH="673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2133600"/>
                        <a:ext cx="2827338" cy="146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51AC15B-C139-4614-BB9F-F08293E31595}"/>
              </a:ext>
            </a:extLst>
          </p:cNvPr>
          <p:cNvSpPr/>
          <p:nvPr/>
        </p:nvSpPr>
        <p:spPr>
          <a:xfrm>
            <a:off x="6011863" y="3860800"/>
            <a:ext cx="2592387" cy="1152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8441" name="Объект 7">
            <a:extLst>
              <a:ext uri="{FF2B5EF4-FFF2-40B4-BE49-F238E27FC236}">
                <a16:creationId xmlns="" xmlns:a16="http://schemas.microsoft.com/office/drawing/2014/main" id="{561888CD-4C94-4193-96C0-19CBDF89BA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3933825"/>
          <a:ext cx="2490787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4" name="Equation" r:id="rId8" imgW="1066337" imgH="444307" progId="">
                  <p:embed/>
                </p:oleObj>
              </mc:Choice>
              <mc:Fallback>
                <p:oleObj name="Equation" r:id="rId8" imgW="1066337" imgH="44430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3933825"/>
                        <a:ext cx="2490787" cy="103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05991BC-F8ED-48D1-AEDE-A20332C2CBB8}"/>
              </a:ext>
            </a:extLst>
          </p:cNvPr>
          <p:cNvSpPr/>
          <p:nvPr/>
        </p:nvSpPr>
        <p:spPr>
          <a:xfrm>
            <a:off x="5867400" y="5300663"/>
            <a:ext cx="2952750" cy="1296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8443" name="Объект 8">
            <a:extLst>
              <a:ext uri="{FF2B5EF4-FFF2-40B4-BE49-F238E27FC236}">
                <a16:creationId xmlns="" xmlns:a16="http://schemas.microsoft.com/office/drawing/2014/main" id="{7AE4CB87-F509-44D7-8D0F-C03E4BC75E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5373688"/>
          <a:ext cx="2919413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5" name="Equation" r:id="rId10" imgW="1040948" imgH="418918" progId="">
                  <p:embed/>
                </p:oleObj>
              </mc:Choice>
              <mc:Fallback>
                <p:oleObj name="Equation" r:id="rId10" imgW="1040948" imgH="4189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373688"/>
                        <a:ext cx="2919413" cy="1144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889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Объект 5">
            <a:extLst>
              <a:ext uri="{FF2B5EF4-FFF2-40B4-BE49-F238E27FC236}">
                <a16:creationId xmlns="" xmlns:a16="http://schemas.microsoft.com/office/drawing/2014/main" id="{99A4B6DB-CE4B-4764-B26F-9AA451F5DA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4963" y="115888"/>
          <a:ext cx="596900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84" name="Equation" r:id="rId3" imgW="1930400" imgH="279400" progId="">
                  <p:embed/>
                </p:oleObj>
              </mc:Choice>
              <mc:Fallback>
                <p:oleObj name="Equation" r:id="rId3" imgW="19304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963" y="115888"/>
                        <a:ext cx="5969000" cy="865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Объект 2">
            <a:extLst>
              <a:ext uri="{FF2B5EF4-FFF2-40B4-BE49-F238E27FC236}">
                <a16:creationId xmlns="" xmlns:a16="http://schemas.microsoft.com/office/drawing/2014/main" id="{B6E46F14-E7C1-4FA7-A8B0-40E130E0B3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1125538"/>
          <a:ext cx="455930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85" name="Equation" r:id="rId5" imgW="1333500" imgH="419100" progId="">
                  <p:embed/>
                </p:oleObj>
              </mc:Choice>
              <mc:Fallback>
                <p:oleObj name="Equation" r:id="rId5" imgW="1333500" imgH="419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125538"/>
                        <a:ext cx="4559300" cy="1431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C5BADB9-B968-4B50-BC30-2300F96E3792}"/>
              </a:ext>
            </a:extLst>
          </p:cNvPr>
          <p:cNvSpPr txBox="1"/>
          <p:nvPr/>
        </p:nvSpPr>
        <p:spPr>
          <a:xfrm>
            <a:off x="6350" y="2708275"/>
            <a:ext cx="9137650" cy="32940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GLP </a:t>
            </a:r>
            <a:r>
              <a:rPr lang="en-US" sz="3200" dirty="0">
                <a:solidFill>
                  <a:srgbClr val="0000FF"/>
                </a:solidFill>
                <a:latin typeface="Arial" charset="0"/>
                <a:cs typeface="Arial" charset="0"/>
              </a:rPr>
              <a:t>– </a:t>
            </a:r>
            <a:r>
              <a:rPr lang="ru-RU" sz="3200" dirty="0">
                <a:solidFill>
                  <a:srgbClr val="0000FF"/>
                </a:solidFill>
                <a:latin typeface="Arial" charset="0"/>
                <a:cs typeface="Arial" charset="0"/>
              </a:rPr>
              <a:t>это множитель учитывающий три эффекта:</a:t>
            </a:r>
          </a:p>
          <a:p>
            <a:pPr lvl="1" eaLnBrk="1" hangingPunct="1">
              <a:defRPr/>
            </a:pPr>
            <a:r>
              <a:rPr lang="ru-RU" sz="3200" dirty="0">
                <a:solidFill>
                  <a:srgbClr val="FF0000"/>
                </a:solidFill>
                <a:latin typeface="Arial" charset="0"/>
                <a:cs typeface="Arial" charset="0"/>
              </a:rPr>
              <a:t>1. поляризационный эффект</a:t>
            </a:r>
            <a:r>
              <a:rPr lang="en-US" sz="3200" dirty="0">
                <a:solidFill>
                  <a:srgbClr val="FF0000"/>
                </a:solidFill>
                <a:latin typeface="Arial" charset="0"/>
                <a:cs typeface="Arial" charset="0"/>
              </a:rPr>
              <a:t> - </a:t>
            </a:r>
            <a:r>
              <a:rPr lang="en-US" sz="3200" i="1" dirty="0">
                <a:solidFill>
                  <a:srgbClr val="FF0000"/>
                </a:solidFill>
                <a:latin typeface="Arial" charset="0"/>
                <a:cs typeface="Arial" charset="0"/>
              </a:rPr>
              <a:t>P</a:t>
            </a:r>
            <a:r>
              <a:rPr lang="ru-RU" sz="3200" dirty="0">
                <a:solidFill>
                  <a:srgbClr val="FF0000"/>
                </a:solidFill>
                <a:latin typeface="Arial" charset="0"/>
                <a:cs typeface="Arial" charset="0"/>
              </a:rPr>
              <a:t>; </a:t>
            </a:r>
          </a:p>
          <a:p>
            <a:pPr marL="971550" lvl="1" indent="-514350" eaLnBrk="1" hangingPunct="1">
              <a:buFontTx/>
              <a:buAutoNum type="arabicPeriod" startAt="2"/>
              <a:defRPr/>
            </a:pPr>
            <a:r>
              <a:rPr lang="ru-RU" sz="3200" dirty="0">
                <a:solidFill>
                  <a:srgbClr val="0000FF"/>
                </a:solidFill>
                <a:latin typeface="Arial" charset="0"/>
                <a:cs typeface="Arial" charset="0"/>
              </a:rPr>
              <a:t>фактор Лоренца</a:t>
            </a:r>
            <a:r>
              <a:rPr lang="en-US" sz="3200" dirty="0">
                <a:solidFill>
                  <a:srgbClr val="0000FF"/>
                </a:solidFill>
                <a:latin typeface="Arial" charset="0"/>
                <a:cs typeface="Arial" charset="0"/>
              </a:rPr>
              <a:t> - </a:t>
            </a:r>
            <a:r>
              <a:rPr lang="en-US" sz="3200" i="1" dirty="0">
                <a:solidFill>
                  <a:srgbClr val="0000FF"/>
                </a:solidFill>
                <a:latin typeface="Arial" charset="0"/>
                <a:cs typeface="Arial" charset="0"/>
              </a:rPr>
              <a:t>L</a:t>
            </a:r>
            <a:r>
              <a:rPr lang="ru-RU" sz="3200" dirty="0">
                <a:solidFill>
                  <a:srgbClr val="0000FF"/>
                </a:solidFill>
                <a:latin typeface="Arial" charset="0"/>
                <a:cs typeface="Arial" charset="0"/>
              </a:rPr>
              <a:t>; </a:t>
            </a:r>
          </a:p>
          <a:p>
            <a:pPr marL="971550" lvl="1" indent="-514350" eaLnBrk="1" hangingPunct="1">
              <a:buFontTx/>
              <a:buAutoNum type="arabicPeriod" startAt="2"/>
              <a:defRPr/>
            </a:pPr>
            <a:r>
              <a:rPr lang="ru-RU" sz="3200" dirty="0">
                <a:latin typeface="Arial" charset="0"/>
                <a:cs typeface="Arial" charset="0"/>
              </a:rPr>
              <a:t>аппаратное уширение пика </a:t>
            </a:r>
            <a:r>
              <a:rPr lang="en-US" sz="3200" dirty="0">
                <a:latin typeface="Arial" charset="0"/>
                <a:cs typeface="Arial" charset="0"/>
              </a:rPr>
              <a:t>– </a:t>
            </a:r>
            <a:r>
              <a:rPr lang="en-US" sz="3200" i="1" dirty="0">
                <a:latin typeface="Arial" charset="0"/>
                <a:cs typeface="Arial" charset="0"/>
              </a:rPr>
              <a:t>G</a:t>
            </a:r>
            <a:r>
              <a:rPr lang="en-US" sz="3200" dirty="0">
                <a:latin typeface="Arial" charset="0"/>
                <a:cs typeface="Arial" charset="0"/>
              </a:rPr>
              <a:t> </a:t>
            </a:r>
            <a:endParaRPr lang="ru-RU" sz="3200" dirty="0">
              <a:latin typeface="Arial" charset="0"/>
              <a:cs typeface="Arial" charset="0"/>
            </a:endParaRPr>
          </a:p>
          <a:p>
            <a:pPr lvl="1" eaLnBrk="1" hangingPunct="1">
              <a:defRPr/>
            </a:pPr>
            <a:r>
              <a:rPr lang="ru-RU" sz="2400" dirty="0">
                <a:latin typeface="Arial" charset="0"/>
                <a:cs typeface="Arial" charset="0"/>
              </a:rPr>
              <a:t>(геометрия съемки, размеры фокуса, параметры спектра излучения) </a:t>
            </a:r>
          </a:p>
        </p:txBody>
      </p:sp>
      <p:sp>
        <p:nvSpPr>
          <p:cNvPr id="14341" name="TextBox 1">
            <a:extLst>
              <a:ext uri="{FF2B5EF4-FFF2-40B4-BE49-F238E27FC236}">
                <a16:creationId xmlns="" xmlns:a16="http://schemas.microsoft.com/office/drawing/2014/main" id="{01867289-3202-40ED-950E-7CAA094DA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6265863"/>
            <a:ext cx="915352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solidFill>
                  <a:srgbClr val="0000FF"/>
                </a:solidFill>
              </a:rPr>
              <a:t>L</a:t>
            </a:r>
            <a:r>
              <a:rPr lang="en-US" altLang="ru-RU" i="1">
                <a:solidFill>
                  <a:srgbClr val="0000FF"/>
                </a:solidFill>
              </a:rPr>
              <a:t>(</a:t>
            </a:r>
            <a:r>
              <a:rPr lang="en-US" altLang="ru-RU" b="1">
                <a:solidFill>
                  <a:srgbClr val="0000FF"/>
                </a:solidFill>
              </a:rPr>
              <a:t>H</a:t>
            </a:r>
            <a:r>
              <a:rPr lang="en-US" altLang="ru-RU" i="1">
                <a:solidFill>
                  <a:srgbClr val="0000FF"/>
                </a:solidFill>
              </a:rPr>
              <a:t>)</a:t>
            </a:r>
            <a:r>
              <a:rPr lang="en-US" altLang="ru-RU">
                <a:solidFill>
                  <a:srgbClr val="0000FF"/>
                </a:solidFill>
              </a:rPr>
              <a:t> – </a:t>
            </a:r>
            <a:r>
              <a:rPr lang="ru-RU" altLang="ru-RU" sz="2800">
                <a:solidFill>
                  <a:srgbClr val="0000FF"/>
                </a:solidFill>
              </a:rPr>
              <a:t>Функция Лауэ</a:t>
            </a:r>
            <a:r>
              <a:rPr lang="ru-RU" altLang="ru-RU">
                <a:solidFill>
                  <a:srgbClr val="0000FF"/>
                </a:solidFill>
              </a:rPr>
              <a:t>, </a:t>
            </a:r>
            <a:r>
              <a:rPr lang="en-US" altLang="ru-RU">
                <a:solidFill>
                  <a:srgbClr val="0000FF"/>
                </a:solidFill>
              </a:rPr>
              <a:t>F</a:t>
            </a:r>
            <a:r>
              <a:rPr lang="en-US" altLang="ru-RU" i="1">
                <a:solidFill>
                  <a:srgbClr val="0000FF"/>
                </a:solidFill>
              </a:rPr>
              <a:t>(</a:t>
            </a:r>
            <a:r>
              <a:rPr lang="en-US" altLang="ru-RU" b="1">
                <a:solidFill>
                  <a:srgbClr val="0000FF"/>
                </a:solidFill>
              </a:rPr>
              <a:t>H,r</a:t>
            </a:r>
            <a:r>
              <a:rPr lang="en-US" altLang="ru-RU" b="1" baseline="-25000">
                <a:solidFill>
                  <a:srgbClr val="0000FF"/>
                </a:solidFill>
              </a:rPr>
              <a:t>j</a:t>
            </a:r>
            <a:r>
              <a:rPr lang="en-US" altLang="ru-RU" i="1">
                <a:solidFill>
                  <a:srgbClr val="0000FF"/>
                </a:solidFill>
              </a:rPr>
              <a:t>)</a:t>
            </a:r>
            <a:r>
              <a:rPr lang="en-US" altLang="ru-RU">
                <a:solidFill>
                  <a:srgbClr val="0000FF"/>
                </a:solidFill>
              </a:rPr>
              <a:t> – </a:t>
            </a:r>
            <a:r>
              <a:rPr lang="ru-RU" altLang="ru-RU" sz="2800">
                <a:solidFill>
                  <a:srgbClr val="0000FF"/>
                </a:solidFill>
              </a:rPr>
              <a:t>структурный фактор</a:t>
            </a:r>
          </a:p>
        </p:txBody>
      </p:sp>
    </p:spTree>
    <p:extLst>
      <p:ext uri="{BB962C8B-B14F-4D97-AF65-F5344CB8AC3E}">
        <p14:creationId xmlns:p14="http://schemas.microsoft.com/office/powerpoint/2010/main" val="19341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341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="" xmlns:a16="http://schemas.microsoft.com/office/drawing/2014/main" id="{48E96395-8618-471E-89E4-BD672ABE2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2241"/>
            <a:ext cx="9144000" cy="1014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Если объект исследования простой, например, идеальный монокристалл, форма дифракционного рефлекса будет описываться выражением </a:t>
            </a:r>
          </a:p>
        </p:txBody>
      </p:sp>
      <p:graphicFrame>
        <p:nvGraphicFramePr>
          <p:cNvPr id="17411" name="Объект 2">
            <a:extLst>
              <a:ext uri="{FF2B5EF4-FFF2-40B4-BE49-F238E27FC236}">
                <a16:creationId xmlns="" xmlns:a16="http://schemas.microsoft.com/office/drawing/2014/main" id="{FA9D32B3-96DF-4303-A84B-EA51E392F3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542255"/>
              </p:ext>
            </p:extLst>
          </p:nvPr>
        </p:nvGraphicFramePr>
        <p:xfrm>
          <a:off x="1627187" y="2039392"/>
          <a:ext cx="588962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07" name="Equation" r:id="rId3" imgW="1905000" imgH="279400" progId="">
                  <p:embed/>
                </p:oleObj>
              </mc:Choice>
              <mc:Fallback>
                <p:oleObj name="Equation" r:id="rId3" imgW="19050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187" y="2039392"/>
                        <a:ext cx="5889625" cy="865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Box 3">
            <a:extLst>
              <a:ext uri="{FF2B5EF4-FFF2-40B4-BE49-F238E27FC236}">
                <a16:creationId xmlns="" xmlns:a16="http://schemas.microsoft.com/office/drawing/2014/main" id="{E6AF1244-A023-456C-9F1D-2F39929AA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4616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В случае если кристалл состоит из кристалликов разных размеров </a:t>
            </a:r>
            <a:r>
              <a:rPr lang="ru-RU" altLang="ru-RU" sz="2000" b="1" dirty="0" err="1">
                <a:solidFill>
                  <a:srgbClr val="0000FF"/>
                </a:solidFill>
              </a:rPr>
              <a:t>разориентированных</a:t>
            </a:r>
            <a:r>
              <a:rPr lang="ru-RU" altLang="ru-RU" sz="2000" b="1" dirty="0">
                <a:solidFill>
                  <a:srgbClr val="0000FF"/>
                </a:solidFill>
              </a:rPr>
              <a:t> в пространстве хаотически, форма  дифракционных пиков для такой совокупности кристаллитов должна зависеть от распределения частиц по размерам.  </a:t>
            </a:r>
          </a:p>
        </p:txBody>
      </p:sp>
      <p:sp>
        <p:nvSpPr>
          <p:cNvPr id="17413" name="TextBox 4">
            <a:extLst>
              <a:ext uri="{FF2B5EF4-FFF2-40B4-BE49-F238E27FC236}">
                <a16:creationId xmlns="" xmlns:a16="http://schemas.microsoft.com/office/drawing/2014/main" id="{2940D2D4-1E36-4ECE-BB6D-DB8752D14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49304"/>
            <a:ext cx="91440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Дифракционный пик от такого поликристаллического образца представляет собой суперпозицию дифракционных пиков всех кристаллитов, находящихся в отражающем положении. </a:t>
            </a:r>
            <a:endParaRPr lang="ru-RU" alt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1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2" grpId="0" animBg="1"/>
      <p:bldP spid="1741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Объект 5">
            <a:extLst>
              <a:ext uri="{FF2B5EF4-FFF2-40B4-BE49-F238E27FC236}">
                <a16:creationId xmlns="" xmlns:a16="http://schemas.microsoft.com/office/drawing/2014/main" id="{B7C4869F-291F-4460-AAA7-30049C95D5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" y="1363663"/>
          <a:ext cx="5969000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4" name="Equation" r:id="rId3" imgW="1930400" imgH="279400" progId="">
                  <p:embed/>
                </p:oleObj>
              </mc:Choice>
              <mc:Fallback>
                <p:oleObj name="Equation" r:id="rId3" imgW="19304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1363663"/>
                        <a:ext cx="5969000" cy="865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Объект 2">
            <a:extLst>
              <a:ext uri="{FF2B5EF4-FFF2-40B4-BE49-F238E27FC236}">
                <a16:creationId xmlns="" xmlns:a16="http://schemas.microsoft.com/office/drawing/2014/main" id="{CAD8C779-CAA6-4C29-9BAE-83B38DD7BC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9625" y="2420938"/>
          <a:ext cx="455930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5" name="Equation" r:id="rId5" imgW="1333500" imgH="419100" progId="">
                  <p:embed/>
                </p:oleObj>
              </mc:Choice>
              <mc:Fallback>
                <p:oleObj name="Equation" r:id="rId5" imgW="1333500" imgH="419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420938"/>
                        <a:ext cx="4559300" cy="1431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7DE17A10-64B4-49E5-87C4-5C9B06FA26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738" y="4149725"/>
          <a:ext cx="1601787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6" name="Equation" r:id="rId7" imgW="685800" imgH="393700" progId="">
                  <p:embed/>
                </p:oleObj>
              </mc:Choice>
              <mc:Fallback>
                <p:oleObj name="Equation" r:id="rId7" imgW="685800" imgH="393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149725"/>
                        <a:ext cx="1601787" cy="920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5">
            <a:extLst>
              <a:ext uri="{FF2B5EF4-FFF2-40B4-BE49-F238E27FC236}">
                <a16:creationId xmlns="" xmlns:a16="http://schemas.microsoft.com/office/drawing/2014/main" id="{B2DD81FF-F110-4522-A76B-CE8C669075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8675" y="4076700"/>
          <a:ext cx="2706688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7" name="Equation" r:id="rId9" imgW="965200" imgH="419100" progId="">
                  <p:embed/>
                </p:oleObj>
              </mc:Choice>
              <mc:Fallback>
                <p:oleObj name="Equation" r:id="rId9" imgW="965200" imgH="419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4076700"/>
                        <a:ext cx="2706688" cy="11445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6" name="TextBox 3">
            <a:extLst>
              <a:ext uri="{FF2B5EF4-FFF2-40B4-BE49-F238E27FC236}">
                <a16:creationId xmlns="" xmlns:a16="http://schemas.microsoft.com/office/drawing/2014/main" id="{47EF2AA3-ECDA-45B4-80DA-0127CD242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5411788"/>
            <a:ext cx="24003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Поляризационный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множитель</a:t>
            </a:r>
          </a:p>
        </p:txBody>
      </p:sp>
      <p:sp>
        <p:nvSpPr>
          <p:cNvPr id="46087" name="TextBox 4">
            <a:extLst>
              <a:ext uri="{FF2B5EF4-FFF2-40B4-BE49-F238E27FC236}">
                <a16:creationId xmlns="" xmlns:a16="http://schemas.microsoft.com/office/drawing/2014/main" id="{FEF4652B-1883-4B96-8242-DE5273363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600" y="5413375"/>
            <a:ext cx="21177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Геометрический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фактор Лоренца</a:t>
            </a:r>
          </a:p>
        </p:txBody>
      </p:sp>
      <p:sp>
        <p:nvSpPr>
          <p:cNvPr id="46088" name="TextBox 5">
            <a:extLst>
              <a:ext uri="{FF2B5EF4-FFF2-40B4-BE49-F238E27FC236}">
                <a16:creationId xmlns="" xmlns:a16="http://schemas.microsoft.com/office/drawing/2014/main" id="{09E38F47-91C5-489B-B38C-C9F17073C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6332538"/>
            <a:ext cx="31924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3333FF"/>
                </a:solidFill>
              </a:rPr>
              <a:t>G</a:t>
            </a:r>
            <a:r>
              <a:rPr lang="ru-RU" altLang="ru-RU" sz="1800" b="1">
                <a:solidFill>
                  <a:srgbClr val="3333FF"/>
                </a:solidFill>
              </a:rPr>
              <a:t> – аппаратурный фактор</a:t>
            </a:r>
          </a:p>
        </p:txBody>
      </p:sp>
      <p:sp>
        <p:nvSpPr>
          <p:cNvPr id="46089" name="TextBox 6">
            <a:extLst>
              <a:ext uri="{FF2B5EF4-FFF2-40B4-BE49-F238E27FC236}">
                <a16:creationId xmlns="" xmlns:a16="http://schemas.microsoft.com/office/drawing/2014/main" id="{52EEA5E6-0F32-4466-B164-6B29343DE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Связь экспериментально измеренной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интенсивности дифракционной линии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с геометриейи эксперимента</a:t>
            </a:r>
          </a:p>
        </p:txBody>
      </p:sp>
      <p:pic>
        <p:nvPicPr>
          <p:cNvPr id="92170" name="Picture 2" descr="L:\Миркин.bmp">
            <a:extLst>
              <a:ext uri="{FF2B5EF4-FFF2-40B4-BE49-F238E27FC236}">
                <a16:creationId xmlns="" xmlns:a16="http://schemas.microsoft.com/office/drawing/2014/main" id="{DE17CCB6-2652-4F14-9598-24E21ED34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54" y="1889919"/>
            <a:ext cx="2876550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87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 animBg="1"/>
      <p:bldP spid="46087" grpId="0" animBg="1"/>
      <p:bldP spid="46088" grpId="0" animBg="1"/>
      <p:bldP spid="4608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:\T 3.tif">
            <a:extLst>
              <a:ext uri="{FF2B5EF4-FFF2-40B4-BE49-F238E27FC236}">
                <a16:creationId xmlns="" xmlns:a16="http://schemas.microsoft.com/office/drawing/2014/main" id="{578B5B47-F9D9-43F6-AA42-838432AEB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8353425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71426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Box 3">
            <a:extLst>
              <a:ext uri="{FF2B5EF4-FFF2-40B4-BE49-F238E27FC236}">
                <a16:creationId xmlns="" xmlns:a16="http://schemas.microsoft.com/office/drawing/2014/main" id="{39F92C59-BB6F-4E58-BB49-22521B4AC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113"/>
            <a:ext cx="9144000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Фактор повторяемости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в структурном анализе</a:t>
            </a:r>
          </a:p>
        </p:txBody>
      </p:sp>
    </p:spTree>
    <p:extLst>
      <p:ext uri="{BB962C8B-B14F-4D97-AF65-F5344CB8AC3E}">
        <p14:creationId xmlns:p14="http://schemas.microsoft.com/office/powerpoint/2010/main" val="8345591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Box 3">
            <a:extLst>
              <a:ext uri="{FF2B5EF4-FFF2-40B4-BE49-F238E27FC236}">
                <a16:creationId xmlns="" xmlns:a16="http://schemas.microsoft.com/office/drawing/2014/main" id="{28D17FB7-C3B6-43F3-9524-FE81A4F2A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5175"/>
            <a:ext cx="9144000" cy="3416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/>
              <a:t>В каждом кристалле существует несколько плоскостей одного типа (</a:t>
            </a:r>
            <a:r>
              <a:rPr lang="en-US" altLang="ru-RU" sz="3600" b="1" i="1"/>
              <a:t>h</a:t>
            </a:r>
            <a:r>
              <a:rPr lang="en-US" altLang="ru-RU" sz="3600" b="1" i="1" baseline="-25000"/>
              <a:t>1</a:t>
            </a:r>
            <a:r>
              <a:rPr lang="en-US" altLang="ru-RU" sz="3600" b="1" i="1"/>
              <a:t>k</a:t>
            </a:r>
            <a:r>
              <a:rPr lang="en-US" altLang="ru-RU" sz="3600" b="1" i="1" baseline="-25000"/>
              <a:t>1</a:t>
            </a:r>
            <a:r>
              <a:rPr lang="en-US" altLang="ru-RU" sz="3600" b="1" i="1"/>
              <a:t>l</a:t>
            </a:r>
            <a:r>
              <a:rPr lang="en-US" altLang="ru-RU" sz="3600" b="1" i="1" baseline="-25000"/>
              <a:t>1</a:t>
            </a:r>
            <a:r>
              <a:rPr lang="en-US" altLang="ru-RU" sz="3600" b="1"/>
              <a:t>)</a:t>
            </a:r>
            <a:r>
              <a:rPr lang="ru-RU" altLang="ru-RU" sz="3600" b="1"/>
              <a:t> и каждая из них будет давать свой вклад в измеренную интенсивность дифракционной линии поликристаллического материала </a:t>
            </a:r>
          </a:p>
        </p:txBody>
      </p:sp>
      <p:sp>
        <p:nvSpPr>
          <p:cNvPr id="93187" name="TextBox 4">
            <a:extLst>
              <a:ext uri="{FF2B5EF4-FFF2-40B4-BE49-F238E27FC236}">
                <a16:creationId xmlns="" xmlns:a16="http://schemas.microsoft.com/office/drawing/2014/main" id="{B48130AF-F245-4B03-A24D-A23DBD7C2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68863"/>
            <a:ext cx="9144000" cy="144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0000"/>
                </a:solidFill>
              </a:rPr>
              <a:t>Эта поправка носит название фактора повторяемости</a:t>
            </a:r>
          </a:p>
        </p:txBody>
      </p:sp>
    </p:spTree>
    <p:extLst>
      <p:ext uri="{BB962C8B-B14F-4D97-AF65-F5344CB8AC3E}">
        <p14:creationId xmlns:p14="http://schemas.microsoft.com/office/powerpoint/2010/main" val="419302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animBg="1"/>
      <p:bldP spid="931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2 a.tif">
            <a:extLst>
              <a:ext uri="{FF2B5EF4-FFF2-40B4-BE49-F238E27FC236}">
                <a16:creationId xmlns="" xmlns:a16="http://schemas.microsoft.com/office/drawing/2014/main" id="{3308E521-2C21-48A8-92A3-481A6FE05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2876550"/>
            <a:ext cx="46291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F90407BE-C542-4456-81B8-417A6041D2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8313" y="2060575"/>
          <a:ext cx="309562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4" name="Equation" r:id="rId4" imgW="1358310" imgH="253890" progId="">
                  <p:embed/>
                </p:oleObj>
              </mc:Choice>
              <mc:Fallback>
                <p:oleObj name="Equation" r:id="rId4" imgW="1358310" imgH="25389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F90407BE-C542-4456-81B8-417A6041D2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2060575"/>
                        <a:ext cx="3095625" cy="739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1C4DDEEF-B75D-4BA8-B59B-02F86A186F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5373688"/>
          <a:ext cx="3294063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5" name="Equation" r:id="rId6" imgW="1600200" imgH="469900" progId="">
                  <p:embed/>
                </p:oleObj>
              </mc:Choice>
              <mc:Fallback>
                <p:oleObj name="Equation" r:id="rId6" imgW="1600200" imgH="46990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1C4DDEEF-B75D-4BA8-B59B-02F86A186F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373688"/>
                        <a:ext cx="3294063" cy="974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2623B2B5-C3E0-44E7-A2C7-B551AE0BB3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5373688"/>
          <a:ext cx="40608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6" name="Equation" r:id="rId8" imgW="1841500" imgH="431800" progId="">
                  <p:embed/>
                </p:oleObj>
              </mc:Choice>
              <mc:Fallback>
                <p:oleObj name="Equation" r:id="rId8" imgW="1841500" imgH="431800" progId="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="" xmlns:a16="http://schemas.microsoft.com/office/drawing/2014/main" id="{2623B2B5-C3E0-44E7-A2C7-B551AE0BB3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5373688"/>
                        <a:ext cx="4060825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Box 5">
            <a:extLst>
              <a:ext uri="{FF2B5EF4-FFF2-40B4-BE49-F238E27FC236}">
                <a16:creationId xmlns="" xmlns:a16="http://schemas.microsoft.com/office/drawing/2014/main" id="{87169EDD-D737-45F4-A1FF-477A19E9B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Если кристаллическая решетка сложная (в элементарной ячейке несколько атомов, имеется базис) интенсивности рефлексов будут разные и будут убывать с увеличением расстояния от оси первичного пучка излучения.</a:t>
            </a:r>
          </a:p>
        </p:txBody>
      </p:sp>
      <p:sp>
        <p:nvSpPr>
          <p:cNvPr id="10247" name="TextBox 6">
            <a:extLst>
              <a:ext uri="{FF2B5EF4-FFF2-40B4-BE49-F238E27FC236}">
                <a16:creationId xmlns="" xmlns:a16="http://schemas.microsoft.com/office/drawing/2014/main" id="{D1C43D9E-2681-400A-AB4B-816B7223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9144000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Интенсивности рефлексов дифракционной картины будут регулироваться величиной квадрата структурной амплитуды, причем некоторые рефлексы могут иметь нулевую амплитуду согласно правил погасания для данного базиса</a:t>
            </a:r>
          </a:p>
        </p:txBody>
      </p:sp>
      <p:sp>
        <p:nvSpPr>
          <p:cNvPr id="10248" name="TextBox 7">
            <a:extLst>
              <a:ext uri="{FF2B5EF4-FFF2-40B4-BE49-F238E27FC236}">
                <a16:creationId xmlns="" xmlns:a16="http://schemas.microsoft.com/office/drawing/2014/main" id="{DDAEC3DE-84EE-4BF9-A7E4-D6A39FC11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3" y="6488113"/>
            <a:ext cx="91741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/>
              <a:t>f</a:t>
            </a:r>
            <a:r>
              <a:rPr lang="en-US" altLang="ru-RU" sz="1800" baseline="-25000"/>
              <a:t>m</a:t>
            </a:r>
            <a:r>
              <a:rPr lang="en-US" altLang="ru-RU" sz="1800"/>
              <a:t> – </a:t>
            </a:r>
            <a:r>
              <a:rPr lang="ru-RU" altLang="ru-RU" sz="1800"/>
              <a:t>атомный фактор рассеяния</a:t>
            </a:r>
            <a:r>
              <a:rPr lang="en-US" altLang="ru-RU" sz="1800"/>
              <a:t> </a:t>
            </a: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2100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7" grpId="0" animBg="1"/>
      <p:bldP spid="10248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13002ED3-6B50-47AB-817C-0525AA5AA0CF}"/>
              </a:ext>
            </a:extLst>
          </p:cNvPr>
          <p:cNvSpPr/>
          <p:nvPr/>
        </p:nvSpPr>
        <p:spPr>
          <a:xfrm>
            <a:off x="0" y="1398588"/>
            <a:ext cx="5089525" cy="47529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809D7CC-FB47-4E57-AC87-78F055DC2C9B}"/>
              </a:ext>
            </a:extLst>
          </p:cNvPr>
          <p:cNvSpPr/>
          <p:nvPr/>
        </p:nvSpPr>
        <p:spPr>
          <a:xfrm>
            <a:off x="595313" y="2832100"/>
            <a:ext cx="2736850" cy="266541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67B0B50-BF73-4DEA-9B1A-72132CE6E251}"/>
              </a:ext>
            </a:extLst>
          </p:cNvPr>
          <p:cNvSpPr/>
          <p:nvPr/>
        </p:nvSpPr>
        <p:spPr>
          <a:xfrm>
            <a:off x="1531938" y="2112963"/>
            <a:ext cx="2735262" cy="2663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855A4BBE-79A7-4F51-B525-7C4BDA65CE31}"/>
              </a:ext>
            </a:extLst>
          </p:cNvPr>
          <p:cNvCxnSpPr/>
          <p:nvPr/>
        </p:nvCxnSpPr>
        <p:spPr>
          <a:xfrm flipV="1">
            <a:off x="595313" y="2112963"/>
            <a:ext cx="936625" cy="7191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FF9D9CF7-71E0-4496-A92B-05372EB17A8D}"/>
              </a:ext>
            </a:extLst>
          </p:cNvPr>
          <p:cNvCxnSpPr/>
          <p:nvPr/>
        </p:nvCxnSpPr>
        <p:spPr>
          <a:xfrm flipV="1">
            <a:off x="3332163" y="2112963"/>
            <a:ext cx="935037" cy="7191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F5EC42AF-8C46-4D84-8839-B5D1B6131452}"/>
              </a:ext>
            </a:extLst>
          </p:cNvPr>
          <p:cNvCxnSpPr/>
          <p:nvPr/>
        </p:nvCxnSpPr>
        <p:spPr>
          <a:xfrm flipV="1">
            <a:off x="595313" y="4776788"/>
            <a:ext cx="936625" cy="7207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EF8046C5-84BF-4231-80DC-4392370FEEFC}"/>
              </a:ext>
            </a:extLst>
          </p:cNvPr>
          <p:cNvCxnSpPr/>
          <p:nvPr/>
        </p:nvCxnSpPr>
        <p:spPr>
          <a:xfrm flipV="1">
            <a:off x="3321050" y="4776788"/>
            <a:ext cx="936625" cy="7207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FC94FDB7-735A-4CEF-9939-6499E56CCC4D}"/>
              </a:ext>
            </a:extLst>
          </p:cNvPr>
          <p:cNvCxnSpPr/>
          <p:nvPr/>
        </p:nvCxnSpPr>
        <p:spPr>
          <a:xfrm flipH="1">
            <a:off x="107950" y="5497513"/>
            <a:ext cx="487363" cy="365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4EA13B6C-4111-4CD5-98C9-7A35F289A949}"/>
              </a:ext>
            </a:extLst>
          </p:cNvPr>
          <p:cNvCxnSpPr/>
          <p:nvPr/>
        </p:nvCxnSpPr>
        <p:spPr>
          <a:xfrm>
            <a:off x="4257675" y="4776788"/>
            <a:ext cx="7461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3DF0610D-8FE5-436E-B154-1E2C553BE955}"/>
              </a:ext>
            </a:extLst>
          </p:cNvPr>
          <p:cNvCxnSpPr/>
          <p:nvPr/>
        </p:nvCxnSpPr>
        <p:spPr>
          <a:xfrm flipV="1">
            <a:off x="1531938" y="1543050"/>
            <a:ext cx="0" cy="5699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9DD9897-A46E-45BD-B865-173DCF352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5680075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x</a:t>
            </a:r>
            <a:endParaRPr lang="ru-RU" altLang="ru-RU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A3B3747-C106-488E-BABF-1B786BE49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0" y="4638675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y</a:t>
            </a:r>
            <a:endParaRPr lang="ru-RU" alt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56BE805-D4D1-4D7C-93E9-9F270FF37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1398588"/>
            <a:ext cx="388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z</a:t>
            </a:r>
            <a:endParaRPr lang="ru-RU" altLang="ru-RU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8623A93-FCEB-4253-B0B3-F58112BDB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188" y="1727200"/>
            <a:ext cx="412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8</a:t>
            </a:r>
            <a:endParaRPr lang="ru-RU" alt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9F89BB43-41A1-497F-841D-442366203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5060950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1</a:t>
            </a:r>
            <a:endParaRPr lang="ru-RU" alt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948D42D5-B882-4728-8390-F93543E29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200" y="5356225"/>
            <a:ext cx="411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2</a:t>
            </a:r>
            <a:endParaRPr lang="ru-RU" alt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CDACC654-47A2-45AF-A503-6E87AB80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2297113"/>
            <a:ext cx="411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3</a:t>
            </a:r>
            <a:endParaRPr lang="ru-RU" alt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0B4E5446-C4E5-47AB-A3EC-137364A91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2473325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4</a:t>
            </a:r>
            <a:endParaRPr lang="ru-RU" alt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4134273F-0BAC-4339-8100-C4523B44A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913" y="4324350"/>
            <a:ext cx="411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5</a:t>
            </a:r>
            <a:endParaRPr lang="ru-RU" alt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CBE9847B-E90E-4749-8D39-65E581112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675" y="1887538"/>
            <a:ext cx="412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7</a:t>
            </a:r>
            <a:endParaRPr lang="ru-RU" alt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AED109C1-B00F-4961-921B-865337CC7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675" y="4316413"/>
            <a:ext cx="412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/>
              <a:t>6</a:t>
            </a:r>
            <a:endParaRPr lang="ru-RU" altLang="ru-RU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139646F-9CA2-4FB7-91CD-57F6358EF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338" y="3074988"/>
            <a:ext cx="390366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1234, 5678, 1458, 2367, 3478, 1256</a:t>
            </a:r>
            <a:endParaRPr lang="ru-RU" altLang="ru-RU" sz="1800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9B9A980-8B51-460F-8135-70D0A079F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988" y="2112963"/>
            <a:ext cx="11398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>
                <a:solidFill>
                  <a:srgbClr val="00B050"/>
                </a:solidFill>
              </a:rPr>
              <a:t>(100)</a:t>
            </a:r>
            <a:endParaRPr lang="ru-RU" altLang="ru-RU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7C5B7D5-10C3-4572-A1D9-69E32D7B1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338" y="4062413"/>
            <a:ext cx="3903662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Фактор повторяемости для плоскостей типа (100) равен 6</a:t>
            </a:r>
          </a:p>
        </p:txBody>
      </p:sp>
      <p:sp>
        <p:nvSpPr>
          <p:cNvPr id="34" name="TextBox 36">
            <a:extLst>
              <a:ext uri="{FF2B5EF4-FFF2-40B4-BE49-F238E27FC236}">
                <a16:creationId xmlns="" xmlns:a16="http://schemas.microsoft.com/office/drawing/2014/main" id="{DD6D6787-7B09-452B-AE7A-8845810B8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163"/>
            <a:ext cx="9144000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Примеры фактора повторяемости</a:t>
            </a:r>
          </a:p>
        </p:txBody>
      </p:sp>
    </p:spTree>
    <p:extLst>
      <p:ext uri="{BB962C8B-B14F-4D97-AF65-F5344CB8AC3E}">
        <p14:creationId xmlns:p14="http://schemas.microsoft.com/office/powerpoint/2010/main" val="152261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 animBg="1"/>
      <p:bldP spid="3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2" grpId="0" animBg="1"/>
      <p:bldP spid="33" grpId="0" animBg="1"/>
      <p:bldP spid="3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8AD7233-15DB-43FB-B720-4A9CE374B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17" y="116631"/>
            <a:ext cx="2332529" cy="21602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4A401B-4CB7-483B-88D4-8CAC8B525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635" y="116632"/>
            <a:ext cx="2296908" cy="21602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E584EA-6F35-43E9-8D59-D8B640D80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626" y="116631"/>
            <a:ext cx="2304255" cy="21602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0C7369A-B31D-4B9F-B2BA-C2B434E9C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08" y="2564904"/>
            <a:ext cx="2332528" cy="21867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AE7FB7E-2A50-4E1D-B408-2D0F0300D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635" y="2564904"/>
            <a:ext cx="2263773" cy="2186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78DCD0C-38A1-444A-896F-10840CC17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017" y="2561140"/>
            <a:ext cx="2304255" cy="2187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B433D3-30E9-455A-94D3-253220986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039681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Фактор повторяемости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для плоскостей типа (100)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равен 6</a:t>
            </a:r>
          </a:p>
        </p:txBody>
      </p:sp>
    </p:spTree>
    <p:extLst>
      <p:ext uri="{BB962C8B-B14F-4D97-AF65-F5344CB8AC3E}">
        <p14:creationId xmlns:p14="http://schemas.microsoft.com/office/powerpoint/2010/main" val="152862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34B0E7C-4739-433F-B6C3-609092D3F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87" y="158797"/>
            <a:ext cx="2076450" cy="19723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5153BE8-E47E-4F43-BAD7-4330AD4B2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54765"/>
            <a:ext cx="2085367" cy="19723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F495391-23D3-42A9-BC46-820D03629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609" y="154765"/>
            <a:ext cx="2076450" cy="1971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3086582-9C22-446F-B4FF-48EE07EE2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420" y="154764"/>
            <a:ext cx="2043285" cy="1971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3D90FE-C78D-4FDA-BFE3-321B8709E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87" y="2242998"/>
            <a:ext cx="2076450" cy="19764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59C5B3B-30D0-42DE-90BF-48FB7E3F1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760" y="2242998"/>
            <a:ext cx="2034176" cy="19723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057CAE-670E-40D8-B472-76B77D75C8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8705" y="2243865"/>
            <a:ext cx="2076451" cy="19780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8C68F01-34AE-4D1B-BB1C-767CB46DA0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5421" y="2242999"/>
            <a:ext cx="2074222" cy="197167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D0F18B7-C98B-4E8B-93D0-C18A16F1C2D9}"/>
              </a:ext>
            </a:extLst>
          </p:cNvPr>
          <p:cNvSpPr/>
          <p:nvPr/>
        </p:nvSpPr>
        <p:spPr>
          <a:xfrm>
            <a:off x="0" y="4452434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dirty="0"/>
              <a:t>Плоскостей типа (111) будет 28. </a:t>
            </a:r>
          </a:p>
          <a:p>
            <a:pPr algn="ctr" eaLnBrk="1" hangingPunct="1"/>
            <a:r>
              <a:rPr lang="ru-RU" altLang="ru-RU" sz="2800" dirty="0"/>
              <a:t>Однако среди всех плоскостей будут повторы. </a:t>
            </a:r>
          </a:p>
          <a:p>
            <a:pPr algn="ctr" eaLnBrk="1" hangingPunct="1"/>
            <a:r>
              <a:rPr lang="ru-RU" altLang="ru-RU" sz="2800" dirty="0"/>
              <a:t>Если их исключить останется 8 плоскостей. </a:t>
            </a:r>
          </a:p>
          <a:p>
            <a:pPr algn="ctr" eaLnBrk="1" hangingPunct="1"/>
            <a:r>
              <a:rPr lang="ru-RU" altLang="ru-RU" sz="2800" dirty="0"/>
              <a:t>Таким образом фактор повторяемости для плоскостей типа (111) будет равен 8</a:t>
            </a:r>
          </a:p>
        </p:txBody>
      </p:sp>
    </p:spTree>
    <p:extLst>
      <p:ext uri="{BB962C8B-B14F-4D97-AF65-F5344CB8AC3E}">
        <p14:creationId xmlns:p14="http://schemas.microsoft.com/office/powerpoint/2010/main" val="136435513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E:\Фактор повторяемоти 1.tif">
            <a:extLst>
              <a:ext uri="{FF2B5EF4-FFF2-40B4-BE49-F238E27FC236}">
                <a16:creationId xmlns="" xmlns:a16="http://schemas.microsoft.com/office/drawing/2014/main" id="{15E99349-E318-49B2-8E08-0F4E619E7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9113"/>
            <a:ext cx="91440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3">
            <a:extLst>
              <a:ext uri="{FF2B5EF4-FFF2-40B4-BE49-F238E27FC236}">
                <a16:creationId xmlns="" xmlns:a16="http://schemas.microsoft.com/office/drawing/2014/main" id="{A2913E3F-21EA-4281-84AE-575B747ED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1313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3333FF"/>
                </a:solidFill>
              </a:rPr>
              <a:t>Фактор повторяемости</a:t>
            </a:r>
          </a:p>
        </p:txBody>
      </p:sp>
    </p:spTree>
    <p:extLst>
      <p:ext uri="{BB962C8B-B14F-4D97-AF65-F5344CB8AC3E}">
        <p14:creationId xmlns:p14="http://schemas.microsoft.com/office/powerpoint/2010/main" val="39121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A049E817-838E-46A0-AC6F-B4CFAA46F1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0513" y="3860800"/>
          <a:ext cx="85756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56" name="Equation" r:id="rId3" imgW="2082800" imgH="279400" progId="">
                  <p:embed/>
                </p:oleObj>
              </mc:Choice>
              <mc:Fallback>
                <p:oleObj name="Equation" r:id="rId3" imgW="20828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3" y="3860800"/>
                        <a:ext cx="8575675" cy="1152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TextBox 2">
            <a:extLst>
              <a:ext uri="{FF2B5EF4-FFF2-40B4-BE49-F238E27FC236}">
                <a16:creationId xmlns="" xmlns:a16="http://schemas.microsoft.com/office/drawing/2014/main" id="{8F192F10-AEE4-496A-9F6D-ACCA01660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14288"/>
            <a:ext cx="9144000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Суммарная интенсивность дифракционной линии с учетом фактора повторяемости</a:t>
            </a:r>
          </a:p>
        </p:txBody>
      </p:sp>
      <p:sp>
        <p:nvSpPr>
          <p:cNvPr id="50180" name="TextBox 3">
            <a:extLst>
              <a:ext uri="{FF2B5EF4-FFF2-40B4-BE49-F238E27FC236}">
                <a16:creationId xmlns="" xmlns:a16="http://schemas.microsoft.com/office/drawing/2014/main" id="{5AFE36E2-2200-421F-BEA8-44A7C081B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8800"/>
            <a:ext cx="91440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Каждая идентичная отражающая плоскость будет участвовать в отражении от поликристаллического образца и будет вносить свою долю в интенсивность дифракционной линии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0AFC849E-AFAE-4849-9F5E-78AA55F20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5229225"/>
          <a:ext cx="455930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57" name="Equation" r:id="rId5" imgW="1333500" imgH="419100" progId="">
                  <p:embed/>
                </p:oleObj>
              </mc:Choice>
              <mc:Fallback>
                <p:oleObj name="Equation" r:id="rId5" imgW="1333500" imgH="419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5229225"/>
                        <a:ext cx="4559300" cy="1431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510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  <p:bldP spid="5018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>
            <a:extLst>
              <a:ext uri="{FF2B5EF4-FFF2-40B4-BE49-F238E27FC236}">
                <a16:creationId xmlns="" xmlns:a16="http://schemas.microsoft.com/office/drawing/2014/main" id="{69AE2317-312B-4807-A7B7-13F7AE81D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Какую информацию можно получить из анализа дебаеграмм?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006991-C51B-4488-8ED6-D5782B367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2328863"/>
            <a:ext cx="91249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solidFill>
                  <a:srgbClr val="3333FF"/>
                </a:solidFill>
              </a:rPr>
              <a:t>1</a:t>
            </a:r>
            <a:r>
              <a:rPr lang="ru-RU" altLang="ru-RU" sz="2800">
                <a:solidFill>
                  <a:srgbClr val="3333FF"/>
                </a:solidFill>
              </a:rPr>
              <a:t>. Параметры элементарной ячейки </a:t>
            </a:r>
            <a:r>
              <a:rPr lang="en-US" altLang="ru-RU" sz="2800">
                <a:solidFill>
                  <a:srgbClr val="3333FF"/>
                </a:solidFill>
              </a:rPr>
              <a:t>a,b,c,</a:t>
            </a:r>
            <a:r>
              <a:rPr lang="en-US" altLang="ru-RU" sz="2800">
                <a:solidFill>
                  <a:srgbClr val="3333FF"/>
                </a:solidFill>
                <a:latin typeface="Symbol" panose="05050102010706020507" pitchFamily="18" charset="2"/>
              </a:rPr>
              <a:t>a,b,g</a:t>
            </a:r>
            <a:r>
              <a:rPr lang="ru-RU" altLang="ru-RU" sz="2800">
                <a:solidFill>
                  <a:srgbClr val="3333FF"/>
                </a:solidFill>
              </a:rPr>
              <a:t>;</a:t>
            </a:r>
            <a:endParaRPr lang="ru-RU" altLang="ru-RU" sz="280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F5D1DE-9A01-4F54-9B8E-48770990A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2806700"/>
            <a:ext cx="9124950" cy="1814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2. Симметрия решетки, пространственная 	группа, тип решетки Браве, а в некоторых 	случаях и координаты атомов в 	элементарной ячейке (метод Ритвельда);</a:t>
            </a:r>
            <a:endParaRPr lang="ru-RU" altLang="ru-RU" sz="280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C177C89-F716-486E-8074-C74BE48B3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4621213"/>
            <a:ext cx="91249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3. Сведения о текстуре образца;</a:t>
            </a:r>
            <a:endParaRPr lang="ru-RU" altLang="ru-RU" sz="28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A451CC6-B48B-4554-B4F8-362214284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5145088"/>
            <a:ext cx="91249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3333FF"/>
                </a:solidFill>
              </a:rPr>
              <a:t>4. Определение фактора Дебая-Валлера</a:t>
            </a:r>
            <a:endParaRPr lang="ru-RU" altLang="ru-RU" sz="2800"/>
          </a:p>
        </p:txBody>
      </p:sp>
    </p:spTree>
    <p:extLst>
      <p:ext uri="{BB962C8B-B14F-4D97-AF65-F5344CB8AC3E}">
        <p14:creationId xmlns:p14="http://schemas.microsoft.com/office/powerpoint/2010/main" val="24659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E9800BD-1B2C-41D2-9DE2-5DED6F6DD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9818"/>
            <a:ext cx="9144000" cy="31085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определение координат атомов в элементарной ячейке кристалла, значительно сложнее.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Дело в том, что в эксперименте мы можем измерять интенсивности дифракционных рефлексов и определить величины структурных амплитуд |</a:t>
            </a:r>
            <a:r>
              <a:rPr lang="en-US" altLang="ru-RU" sz="2800" i="1" dirty="0">
                <a:solidFill>
                  <a:srgbClr val="3333FF"/>
                </a:solidFill>
              </a:rPr>
              <a:t>F</a:t>
            </a:r>
            <a:r>
              <a:rPr lang="ru-RU" altLang="ru-RU" sz="2800" i="1" dirty="0">
                <a:solidFill>
                  <a:srgbClr val="3333FF"/>
                </a:solidFill>
              </a:rPr>
              <a:t>(</a:t>
            </a:r>
            <a:r>
              <a:rPr lang="en-US" altLang="ru-RU" sz="2800" i="1" dirty="0" err="1">
                <a:solidFill>
                  <a:srgbClr val="3333FF"/>
                </a:solidFill>
              </a:rPr>
              <a:t>hkl</a:t>
            </a:r>
            <a:r>
              <a:rPr lang="ru-RU" altLang="ru-RU" sz="2800" i="1" dirty="0">
                <a:solidFill>
                  <a:srgbClr val="3333FF"/>
                </a:solidFill>
              </a:rPr>
              <a:t>)</a:t>
            </a:r>
            <a:r>
              <a:rPr lang="ru-RU" altLang="ru-RU" sz="2800" dirty="0">
                <a:solidFill>
                  <a:srgbClr val="3333FF"/>
                </a:solidFill>
              </a:rPr>
              <a:t>|. А вот фазы дифракционных рефлексов </a:t>
            </a:r>
            <a:r>
              <a:rPr lang="ru-RU" altLang="ru-RU" sz="2800" i="1" dirty="0">
                <a:solidFill>
                  <a:srgbClr val="3333FF"/>
                </a:solidFill>
              </a:rPr>
              <a:t>α(</a:t>
            </a:r>
            <a:r>
              <a:rPr lang="en-US" altLang="ru-RU" sz="2800" i="1" dirty="0" err="1">
                <a:solidFill>
                  <a:srgbClr val="3333FF"/>
                </a:solidFill>
              </a:rPr>
              <a:t>hkl</a:t>
            </a:r>
            <a:r>
              <a:rPr lang="ru-RU" altLang="ru-RU" sz="2800" i="1" dirty="0">
                <a:solidFill>
                  <a:srgbClr val="3333FF"/>
                </a:solidFill>
              </a:rPr>
              <a:t>)</a:t>
            </a:r>
            <a:r>
              <a:rPr lang="ru-RU" altLang="ru-RU" sz="2800" dirty="0">
                <a:solidFill>
                  <a:srgbClr val="3333FF"/>
                </a:solidFill>
              </a:rPr>
              <a:t> недоступны для измерений 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69D46F9A-8D75-4BAC-AE26-55142ADB6B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684637"/>
              </p:ext>
            </p:extLst>
          </p:nvPr>
        </p:nvGraphicFramePr>
        <p:xfrm>
          <a:off x="0" y="4878660"/>
          <a:ext cx="9144000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79" name="Equation" r:id="rId3" imgW="2959100" imgH="609600" progId="">
                  <p:embed/>
                </p:oleObj>
              </mc:Choice>
              <mc:Fallback>
                <p:oleObj name="Equation" r:id="rId3" imgW="2959100" imgH="60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878660"/>
                        <a:ext cx="9144000" cy="1790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5041F2-6EAB-4AA8-9884-0D27B9DCA118}"/>
              </a:ext>
            </a:extLst>
          </p:cNvPr>
          <p:cNvSpPr txBox="1"/>
          <p:nvPr/>
        </p:nvSpPr>
        <p:spPr>
          <a:xfrm>
            <a:off x="0" y="116632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2-й этап</a:t>
            </a:r>
            <a:endParaRPr lang="ru-RU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42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2386BDC-4F61-4E0B-A7A8-7DE825ECF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"/>
            <a:ext cx="91440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Для определения координат атомов в кристаллографической ячейке необходимо найти максимумы функции распределения электронной плотности в решетке </a:t>
            </a:r>
            <a:r>
              <a:rPr lang="ru-RU" altLang="ru-RU" i="1" dirty="0">
                <a:solidFill>
                  <a:srgbClr val="3333FF"/>
                </a:solidFill>
              </a:rPr>
              <a:t>ρ</a:t>
            </a:r>
            <a:r>
              <a:rPr lang="ru-RU" altLang="ru-RU" dirty="0">
                <a:solidFill>
                  <a:srgbClr val="3333FF"/>
                </a:solidFill>
              </a:rPr>
              <a:t>(</a:t>
            </a:r>
            <a:r>
              <a:rPr lang="en-US" altLang="ru-RU" b="1" dirty="0">
                <a:solidFill>
                  <a:srgbClr val="3333FF"/>
                </a:solidFill>
              </a:rPr>
              <a:t>r</a:t>
            </a:r>
            <a:r>
              <a:rPr lang="ru-RU" altLang="ru-RU" dirty="0">
                <a:solidFill>
                  <a:srgbClr val="3333FF"/>
                </a:solidFill>
              </a:rPr>
              <a:t>) т.е. исследовать эту функцию на экстремум  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47F8B1FA-41C3-4534-94EA-DE1054FACC1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00967" y="2776267"/>
          <a:ext cx="63309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03" name="Equation" r:id="rId3" imgW="2235200" imgH="431800" progId="">
                  <p:embed/>
                </p:oleObj>
              </mc:Choice>
              <mc:Fallback>
                <p:oleObj name="Equation" r:id="rId3" imgW="2235200" imgH="431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0967" y="2776267"/>
                        <a:ext cx="6330950" cy="1223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9E3E26E-91C6-4AD3-AA54-C26C0F42A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4" y="4202903"/>
            <a:ext cx="9155113" cy="26776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/>
              <a:t>Здесь </a:t>
            </a:r>
            <a:r>
              <a:rPr lang="en-US" altLang="ru-RU" sz="2800" b="1" dirty="0"/>
              <a:t>r</a:t>
            </a:r>
            <a:r>
              <a:rPr lang="en-US" altLang="ru-RU" sz="2800" dirty="0"/>
              <a:t> </a:t>
            </a:r>
            <a:r>
              <a:rPr lang="ru-RU" altLang="ru-RU" sz="2800" dirty="0"/>
              <a:t>текущий радиус вектор в пространстве элементарной ячейке,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/>
              <a:t>Вектор </a:t>
            </a:r>
            <a:r>
              <a:rPr lang="en-US" altLang="ru-RU" sz="2800" b="1" dirty="0"/>
              <a:t>H</a:t>
            </a:r>
            <a:r>
              <a:rPr lang="en-US" altLang="ru-RU" sz="2800" dirty="0"/>
              <a:t> </a:t>
            </a:r>
            <a:r>
              <a:rPr lang="ru-RU" altLang="ru-RU" sz="2800" dirty="0"/>
              <a:t>– дифракционный вектор или вектор обратной решетки, определяющий положения отражающих плоскостей с индексами (</a:t>
            </a:r>
            <a:r>
              <a:rPr lang="en-US" altLang="ru-RU" sz="2800" i="1" dirty="0" err="1"/>
              <a:t>hkl</a:t>
            </a:r>
            <a:r>
              <a:rPr lang="ru-RU" altLang="ru-RU" sz="2800" dirty="0"/>
              <a:t>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i="1" dirty="0" err="1"/>
              <a:t>V</a:t>
            </a:r>
            <a:r>
              <a:rPr lang="en-US" altLang="ru-RU" sz="2800" i="1" baseline="-25000" dirty="0" err="1"/>
              <a:t>c</a:t>
            </a:r>
            <a:r>
              <a:rPr lang="en-US" altLang="ru-RU" sz="2800" dirty="0"/>
              <a:t> </a:t>
            </a:r>
            <a:r>
              <a:rPr lang="ru-RU" altLang="ru-RU" sz="2800" dirty="0"/>
              <a:t>– объем элементарной ячейки </a:t>
            </a:r>
          </a:p>
        </p:txBody>
      </p:sp>
    </p:spTree>
    <p:extLst>
      <p:ext uri="{BB962C8B-B14F-4D97-AF65-F5344CB8AC3E}">
        <p14:creationId xmlns:p14="http://schemas.microsoft.com/office/powerpoint/2010/main" val="39303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rc_mi" descr="Картинки по запросу современный дифрактометр монокристальный">
            <a:hlinkClick r:id="rId2"/>
            <a:extLst>
              <a:ext uri="{FF2B5EF4-FFF2-40B4-BE49-F238E27FC236}">
                <a16:creationId xmlns="" xmlns:a16="http://schemas.microsoft.com/office/drawing/2014/main" id="{5278B77A-ED0D-4D2B-B879-9ED4AB049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36613"/>
            <a:ext cx="84582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2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4719A08-1895-4000-B4A7-628502666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9300"/>
            <a:ext cx="5292080" cy="4154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42837E3-CCAB-4E8B-B594-A23710924ED7}"/>
              </a:ext>
            </a:extLst>
          </p:cNvPr>
          <p:cNvSpPr txBox="1"/>
          <p:nvPr/>
        </p:nvSpPr>
        <p:spPr>
          <a:xfrm>
            <a:off x="0" y="140439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Фрагмент элементарной ячейки </a:t>
            </a:r>
          </a:p>
          <a:p>
            <a:pPr algn="ctr"/>
            <a:r>
              <a:rPr lang="ru-RU" sz="2400" b="1" dirty="0" err="1"/>
              <a:t>дигидроцитрата</a:t>
            </a:r>
            <a:r>
              <a:rPr lang="ru-RU" sz="2400" b="1" dirty="0"/>
              <a:t> натрия </a:t>
            </a:r>
            <a:r>
              <a:rPr lang="en-US" sz="2400" b="1" dirty="0"/>
              <a:t>(</a:t>
            </a:r>
            <a:r>
              <a:rPr lang="en-US" altLang="ru-RU" sz="2400" b="1" dirty="0"/>
              <a:t>NaH</a:t>
            </a:r>
            <a:r>
              <a:rPr lang="en-US" altLang="ru-RU" sz="2400" b="1" baseline="-25000" dirty="0"/>
              <a:t>2</a:t>
            </a:r>
            <a:r>
              <a:rPr lang="en-US" altLang="ru-RU" sz="2400" b="1" dirty="0"/>
              <a:t>C</a:t>
            </a:r>
            <a:r>
              <a:rPr lang="en-US" altLang="ru-RU" sz="2400" b="1" baseline="-25000" dirty="0"/>
              <a:t>6</a:t>
            </a:r>
            <a:r>
              <a:rPr lang="en-US" altLang="ru-RU" sz="2400" b="1" dirty="0"/>
              <a:t>H</a:t>
            </a:r>
            <a:r>
              <a:rPr lang="en-US" altLang="ru-RU" sz="2400" b="1" baseline="-25000" dirty="0"/>
              <a:t>5</a:t>
            </a:r>
            <a:r>
              <a:rPr lang="en-US" altLang="ru-RU" sz="2400" b="1" dirty="0"/>
              <a:t>O</a:t>
            </a:r>
            <a:r>
              <a:rPr lang="en-US" altLang="ru-RU" sz="2400" b="1" baseline="-25000" dirty="0"/>
              <a:t>7</a:t>
            </a:r>
            <a:r>
              <a:rPr lang="en-US" altLang="ru-RU" sz="2400" b="1" dirty="0"/>
              <a:t>) </a:t>
            </a:r>
            <a:endParaRPr lang="ru-RU" altLang="ru-RU" sz="2400" b="1" dirty="0"/>
          </a:p>
          <a:p>
            <a:pPr algn="ctr"/>
            <a:r>
              <a:rPr lang="ru-RU" sz="2400" b="1" dirty="0"/>
              <a:t>спроектированная на плоскость</a:t>
            </a:r>
            <a:r>
              <a:rPr lang="en-US" sz="2400" b="1" dirty="0"/>
              <a:t> XZ</a:t>
            </a:r>
            <a:endParaRPr lang="ru-RU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E42A7B1-164A-4F1D-A9AE-8B6E55F8030B}"/>
              </a:ext>
            </a:extLst>
          </p:cNvPr>
          <p:cNvSpPr txBox="1"/>
          <p:nvPr/>
        </p:nvSpPr>
        <p:spPr>
          <a:xfrm>
            <a:off x="5364088" y="1369300"/>
            <a:ext cx="3779912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33CC"/>
                </a:solidFill>
              </a:rPr>
              <a:t>Жирными линиями обозначены ковалентные связи, светлые – означают координатные связи атомов кислорода с атомами натрия. </a:t>
            </a:r>
            <a:endParaRPr lang="en-US" altLang="ru-RU" sz="2400" b="1" dirty="0">
              <a:solidFill>
                <a:srgbClr val="0033CC"/>
              </a:solidFill>
            </a:endParaRPr>
          </a:p>
          <a:p>
            <a:pPr algn="ctr"/>
            <a:r>
              <a:rPr lang="ru-RU" altLang="ru-RU" sz="2400" b="1" dirty="0">
                <a:solidFill>
                  <a:srgbClr val="0033CC"/>
                </a:solidFill>
              </a:rPr>
              <a:t>Числа у эллипсоидов - </a:t>
            </a:r>
            <a:r>
              <a:rPr lang="ru-RU" altLang="ru-RU" sz="2400" b="1" dirty="0" err="1">
                <a:solidFill>
                  <a:srgbClr val="0033CC"/>
                </a:solidFill>
              </a:rPr>
              <a:t>сраднеквадратичные</a:t>
            </a:r>
            <a:r>
              <a:rPr lang="ru-RU" altLang="ru-RU" sz="2400" b="1" dirty="0">
                <a:solidFill>
                  <a:srgbClr val="0033CC"/>
                </a:solidFill>
              </a:rPr>
              <a:t> тепловые смещения атомов (Å)</a:t>
            </a:r>
            <a:endParaRPr lang="ru-RU" sz="2400" dirty="0"/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503B46D8-4524-4435-BC94-6F9A36BAE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52816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Тепловые колебательные движения атомов внутри молекулы </a:t>
            </a:r>
            <a:r>
              <a:rPr lang="ru-RU" altLang="ru-RU" sz="2400" b="1" dirty="0" err="1"/>
              <a:t>дигидроцитрата</a:t>
            </a:r>
            <a:r>
              <a:rPr lang="ru-RU" altLang="ru-RU" sz="2400" b="1" dirty="0"/>
              <a:t> натрия. Анизотропные колебания атомов описываются </a:t>
            </a:r>
            <a:r>
              <a:rPr lang="ru-RU" altLang="ru-RU" sz="2400" b="1" dirty="0" err="1"/>
              <a:t>элипсоидами</a:t>
            </a:r>
            <a:endParaRPr lang="ru-RU" altLang="ru-RU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2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Education\Suv-NewBook\Рисунки\Атомный фактор\Атомные факторы рассеяния 1.tif">
            <a:extLst>
              <a:ext uri="{FF2B5EF4-FFF2-40B4-BE49-F238E27FC236}">
                <a16:creationId xmlns="" xmlns:a16="http://schemas.microsoft.com/office/drawing/2014/main" id="{DC0E4844-33A4-42B4-A166-A981E4D8A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025"/>
            <a:ext cx="4321175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7ED64E42-0F9F-466A-8C70-8DEFF469ED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2375" y="584200"/>
          <a:ext cx="65024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14" name="Equation" r:id="rId4" imgW="3009900" imgH="533400" progId="">
                  <p:embed/>
                </p:oleObj>
              </mc:Choice>
              <mc:Fallback>
                <p:oleObj name="Equation" r:id="rId4" imgW="3009900" imgH="533400" progId="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7ED64E42-0F9F-466A-8C70-8DEFF469ED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5" y="584200"/>
                        <a:ext cx="6502400" cy="1152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457EDD3C-010D-4CAB-9130-5F9872F14A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46600" y="3005138"/>
          <a:ext cx="4597400" cy="210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15" name="Equation" r:id="rId6" imgW="1219200" imgH="558800" progId="">
                  <p:embed/>
                </p:oleObj>
              </mc:Choice>
              <mc:Fallback>
                <p:oleObj name="Equation" r:id="rId6" imgW="1219200" imgH="558800" progId="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="" xmlns:a16="http://schemas.microsoft.com/office/drawing/2014/main" id="{457EDD3C-010D-4CAB-9130-5F9872F14A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6600" y="3005138"/>
                        <a:ext cx="4597400" cy="2108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DB3609-12FB-41FD-BB6E-CE669A12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Атомный фактор рассеяния</a:t>
            </a:r>
          </a:p>
        </p:txBody>
      </p:sp>
    </p:spTree>
    <p:extLst>
      <p:ext uri="{BB962C8B-B14F-4D97-AF65-F5344CB8AC3E}">
        <p14:creationId xmlns:p14="http://schemas.microsoft.com/office/powerpoint/2010/main" val="286544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2">
            <a:extLst>
              <a:ext uri="{FF2B5EF4-FFF2-40B4-BE49-F238E27FC236}">
                <a16:creationId xmlns="" xmlns:a16="http://schemas.microsoft.com/office/drawing/2014/main" id="{E633A0AA-E4A1-452F-818D-4AFBFC32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652145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="" xmlns:a16="http://schemas.microsoft.com/office/drawing/2014/main" id="{C1A9D4AF-F456-49DE-BA23-83B1BA89F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cs typeface="Arial" panose="020B0604020202020204" pitchFamily="34" charset="0"/>
              </a:rPr>
              <a:t>Распределение электронной плотности в элементарной ячейке бензола спроецированное на плоскость  (001).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Синтез электронной плотности сделан на дифракции нейтронов. Положительная плотность (атомы углерода </a:t>
            </a:r>
            <a:r>
              <a:rPr lang="en-US" altLang="ru-RU" sz="1800" dirty="0">
                <a:cs typeface="Arial" panose="020B0604020202020204" pitchFamily="34" charset="0"/>
              </a:rPr>
              <a:t>C</a:t>
            </a:r>
            <a:r>
              <a:rPr lang="ru-RU" altLang="ru-RU" sz="1800" dirty="0">
                <a:cs typeface="Arial" panose="020B0604020202020204" pitchFamily="34" charset="0"/>
              </a:rPr>
              <a:t>) обозначена сплошными линиями, отрицательная плотность (положения атомов водорода </a:t>
            </a:r>
            <a:r>
              <a:rPr lang="en-US" altLang="ru-RU" sz="1800" dirty="0">
                <a:cs typeface="Arial" panose="020B0604020202020204" pitchFamily="34" charset="0"/>
              </a:rPr>
              <a:t>H</a:t>
            </a:r>
            <a:r>
              <a:rPr lang="ru-RU" altLang="ru-RU" sz="1800" dirty="0">
                <a:cs typeface="Arial" panose="020B0604020202020204" pitchFamily="34" charset="0"/>
              </a:rPr>
              <a:t>) -  пунктиром. Плоскость </a:t>
            </a:r>
            <a:r>
              <a:rPr lang="ru-RU" altLang="ru-RU" sz="1800" dirty="0" err="1">
                <a:cs typeface="Arial" panose="020B0604020202020204" pitchFamily="34" charset="0"/>
              </a:rPr>
              <a:t>бензольного</a:t>
            </a:r>
            <a:r>
              <a:rPr lang="ru-RU" altLang="ru-RU" sz="1800" dirty="0">
                <a:cs typeface="Arial" panose="020B0604020202020204" pitchFamily="34" charset="0"/>
              </a:rPr>
              <a:t> кольца не лежит в плоскости проекции и поэтому искажена </a:t>
            </a:r>
          </a:p>
        </p:txBody>
      </p:sp>
    </p:spTree>
    <p:extLst>
      <p:ext uri="{BB962C8B-B14F-4D97-AF65-F5344CB8AC3E}">
        <p14:creationId xmlns:p14="http://schemas.microsoft.com/office/powerpoint/2010/main" val="20571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 descr="http://my-edu.ru/edu_bio/img/001_1.jpg">
            <a:extLst>
              <a:ext uri="{FF2B5EF4-FFF2-40B4-BE49-F238E27FC236}">
                <a16:creationId xmlns="" xmlns:a16="http://schemas.microsoft.com/office/drawing/2014/main" id="{0433D297-50DB-41C0-AEF2-CACCD62C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61916"/>
            <a:ext cx="6264696" cy="44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13F4D8-4919-46F6-894E-F6442B5C93B4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/>
              <a:t>Фрагмент молекулы </a:t>
            </a:r>
          </a:p>
          <a:p>
            <a:pPr algn="ctr"/>
            <a:r>
              <a:rPr lang="ru-RU" altLang="ru-RU" sz="2400" b="1" dirty="0"/>
              <a:t>дезоксирибонуклеиновой кислоты (ДНК)</a:t>
            </a:r>
            <a:endParaRPr lang="ru-RU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2AA8687-5DA6-4466-A49D-5E35B51A41C9}"/>
              </a:ext>
            </a:extLst>
          </p:cNvPr>
          <p:cNvSpPr txBox="1"/>
          <p:nvPr/>
        </p:nvSpPr>
        <p:spPr>
          <a:xfrm>
            <a:off x="0" y="5328479"/>
            <a:ext cx="91439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/>
              <a:t>В 1953 г. </a:t>
            </a:r>
            <a:r>
              <a:rPr lang="ru-RU" altLang="ru-RU" b="1" i="1" u="sng" dirty="0">
                <a:solidFill>
                  <a:srgbClr val="FF0000"/>
                </a:solidFill>
              </a:rPr>
              <a:t>Френсис Крик</a:t>
            </a:r>
            <a:r>
              <a:rPr lang="ru-RU" altLang="ru-RU" b="1" dirty="0">
                <a:solidFill>
                  <a:srgbClr val="FF0000"/>
                </a:solidFill>
              </a:rPr>
              <a:t>, Джеймс Уотсон, Морис </a:t>
            </a:r>
            <a:r>
              <a:rPr lang="ru-RU" altLang="ru-RU" b="1" i="1" u="sng" dirty="0" err="1">
                <a:solidFill>
                  <a:srgbClr val="FF0000"/>
                </a:solidFill>
              </a:rPr>
              <a:t>Уилкинсон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dirty="0"/>
              <a:t>построили трехмерную модель двойной спирали структуры молекулы ДНК и объяснили механизм передачи наследственной информации. </a:t>
            </a:r>
          </a:p>
          <a:p>
            <a:pPr algn="ctr"/>
            <a:r>
              <a:rPr lang="ru-RU" altLang="ru-RU" b="1" dirty="0">
                <a:solidFill>
                  <a:srgbClr val="FF0000"/>
                </a:solidFill>
              </a:rPr>
              <a:t>По-видимому, это открытие </a:t>
            </a:r>
            <a:r>
              <a:rPr lang="ru-RU" altLang="ru-RU" b="1" u="sng" dirty="0">
                <a:solidFill>
                  <a:srgbClr val="FF0000"/>
                </a:solidFill>
              </a:rPr>
              <a:t>является главным достижением </a:t>
            </a:r>
            <a:r>
              <a:rPr lang="ru-RU" altLang="ru-RU" b="1" dirty="0">
                <a:solidFill>
                  <a:srgbClr val="FF0000"/>
                </a:solidFill>
              </a:rPr>
              <a:t>ХХ в.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4333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51C20F-1581-4D8F-BC3B-BFB5C5F890FE}"/>
              </a:ext>
            </a:extLst>
          </p:cNvPr>
          <p:cNvSpPr txBox="1"/>
          <p:nvPr/>
        </p:nvSpPr>
        <p:spPr>
          <a:xfrm>
            <a:off x="0" y="1980123"/>
            <a:ext cx="914400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3333FF"/>
                </a:solidFill>
              </a:rPr>
              <a:t>исследование реальной структуры кристалла т.е. исследование размеров блоков кристаллической структуры, локальных и межблочных деформаций решетки, определение типа, количества и расположения дефектов в объеме кристалла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51604D-0728-4688-87F5-509C56519391}"/>
              </a:ext>
            </a:extLst>
          </p:cNvPr>
          <p:cNvSpPr txBox="1"/>
          <p:nvPr/>
        </p:nvSpPr>
        <p:spPr>
          <a:xfrm>
            <a:off x="0" y="351323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3-й этап</a:t>
            </a:r>
            <a:endParaRPr lang="ru-RU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44945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07D8FD-3CD1-457F-A316-58699D41C92C}"/>
              </a:ext>
            </a:extLst>
          </p:cNvPr>
          <p:cNvSpPr txBox="1"/>
          <p:nvPr/>
        </p:nvSpPr>
        <p:spPr>
          <a:xfrm>
            <a:off x="1" y="1844824"/>
            <a:ext cx="91440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Для решения этой задачи приходится исследовать тонкую структуру дифракционных рефлексов</a:t>
            </a:r>
          </a:p>
        </p:txBody>
      </p:sp>
    </p:spTree>
    <p:extLst>
      <p:ext uri="{BB962C8B-B14F-4D97-AF65-F5344CB8AC3E}">
        <p14:creationId xmlns:p14="http://schemas.microsoft.com/office/powerpoint/2010/main" val="278971030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="" xmlns:a16="http://schemas.microsoft.com/office/drawing/2014/main" id="{2C5177F9-B321-4419-8961-6C5FBC1C7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CC"/>
                </a:solidFill>
              </a:rPr>
              <a:t>Идея получения микрорентгенограмм (топограмм), предложена Бергом </a:t>
            </a:r>
            <a:endParaRPr lang="en-US" altLang="ru-RU" b="1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CC"/>
                </a:solidFill>
              </a:rPr>
              <a:t>в 1931 году</a:t>
            </a:r>
          </a:p>
        </p:txBody>
      </p:sp>
      <p:pic>
        <p:nvPicPr>
          <p:cNvPr id="3" name="Picture 5" descr="G:\Review-Topografics\FIGS\Без имени1.tif">
            <a:extLst>
              <a:ext uri="{FF2B5EF4-FFF2-40B4-BE49-F238E27FC236}">
                <a16:creationId xmlns="" xmlns:a16="http://schemas.microsoft.com/office/drawing/2014/main" id="{76875E18-5450-4868-89D4-60BF4A8A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928813"/>
            <a:ext cx="9132887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="" xmlns:a16="http://schemas.microsoft.com/office/drawing/2014/main" id="{51924264-6725-44C3-8B53-065A894DC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i="1">
                <a:solidFill>
                  <a:srgbClr val="0000FF"/>
                </a:solidFill>
              </a:rPr>
              <a:t>Berg W. Naturwissenschaften, 1931, 9, p.391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i="1">
                <a:solidFill>
                  <a:srgbClr val="0000FF"/>
                </a:solidFill>
              </a:rPr>
              <a:t>Berg W. Z.Krist., 1934, B89,3,p.286 </a:t>
            </a:r>
            <a:endParaRPr lang="ru-RU" altLang="ru-RU" sz="2800" i="1">
              <a:solidFill>
                <a:srgbClr val="0000FF"/>
              </a:solidFill>
            </a:endParaRPr>
          </a:p>
        </p:txBody>
      </p:sp>
      <p:sp>
        <p:nvSpPr>
          <p:cNvPr id="29701" name="TextBox 5">
            <a:extLst>
              <a:ext uri="{FF2B5EF4-FFF2-40B4-BE49-F238E27FC236}">
                <a16:creationId xmlns="" xmlns:a16="http://schemas.microsoft.com/office/drawing/2014/main" id="{2681A2CF-6BDD-4B95-A71A-4D421C629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4643438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b="1">
                <a:solidFill>
                  <a:srgbClr val="0000CC"/>
                </a:solidFill>
              </a:rPr>
              <a:t>λ</a:t>
            </a:r>
            <a:r>
              <a:rPr lang="ru-RU" altLang="ru-RU" sz="2000" b="1" baseline="-25000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29702" name="TextBox 6">
            <a:extLst>
              <a:ext uri="{FF2B5EF4-FFF2-40B4-BE49-F238E27FC236}">
                <a16:creationId xmlns="" xmlns:a16="http://schemas.microsoft.com/office/drawing/2014/main" id="{E2F18714-9B52-4C05-9521-2DB549AC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438" y="4643438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b="1">
                <a:solidFill>
                  <a:srgbClr val="0000CC"/>
                </a:solidFill>
              </a:rPr>
              <a:t>λ</a:t>
            </a:r>
            <a:r>
              <a:rPr lang="ru-RU" altLang="ru-RU" sz="2000" b="1" baseline="-2500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29703" name="TextBox 7">
            <a:extLst>
              <a:ext uri="{FF2B5EF4-FFF2-40B4-BE49-F238E27FC236}">
                <a16:creationId xmlns="" xmlns:a16="http://schemas.microsoft.com/office/drawing/2014/main" id="{6CE52C42-DFF0-420E-A4CD-CE007D2A8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643438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b="1">
                <a:solidFill>
                  <a:srgbClr val="0000CC"/>
                </a:solidFill>
              </a:rPr>
              <a:t>λ</a:t>
            </a:r>
            <a:r>
              <a:rPr lang="ru-RU" altLang="ru-RU" sz="2000" b="1" baseline="-25000">
                <a:solidFill>
                  <a:srgbClr val="0000CC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885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29701" grpId="0"/>
      <p:bldP spid="29702" grpId="0"/>
      <p:bldP spid="29703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="" xmlns:a16="http://schemas.microsoft.com/office/drawing/2014/main" id="{EC808A61-180A-4CC5-8B44-38C56EE8C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11" y="1124744"/>
            <a:ext cx="7072312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539" name="Объект 2">
            <a:extLst>
              <a:ext uri="{FF2B5EF4-FFF2-40B4-BE49-F238E27FC236}">
                <a16:creationId xmlns="" xmlns:a16="http://schemas.microsoft.com/office/drawing/2014/main" id="{F98ECF07-79F3-4422-A27C-C710F013C10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86623" y="4869657"/>
          <a:ext cx="2420938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29" name="Equation" r:id="rId4" imgW="2419128" imgH="792683" progId="Equation.DSMT4">
                  <p:embed/>
                </p:oleObj>
              </mc:Choice>
              <mc:Fallback>
                <p:oleObj name="Equation" r:id="rId4" imgW="2419128" imgH="79268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623" y="4869657"/>
                        <a:ext cx="2420938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0" name="Объект 4">
            <a:extLst>
              <a:ext uri="{FF2B5EF4-FFF2-40B4-BE49-F238E27FC236}">
                <a16:creationId xmlns="" xmlns:a16="http://schemas.microsoft.com/office/drawing/2014/main" id="{873DD2D0-B9FE-4555-8F38-9C9DA058B1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17973" y="6022182"/>
          <a:ext cx="181927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0" name="Equation" r:id="rId6" imgW="1818150" imgH="462525" progId="Equation.DSMT4">
                  <p:embed/>
                </p:oleObj>
              </mc:Choice>
              <mc:Fallback>
                <p:oleObj name="Equation" r:id="rId6" imgW="1818150" imgH="4625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973" y="6022182"/>
                        <a:ext cx="1819275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Объект 5">
            <a:extLst>
              <a:ext uri="{FF2B5EF4-FFF2-40B4-BE49-F238E27FC236}">
                <a16:creationId xmlns="" xmlns:a16="http://schemas.microsoft.com/office/drawing/2014/main" id="{AD2A99F1-F9CE-4165-B20C-D5F7910F808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349998" y="5806282"/>
          <a:ext cx="259556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1" name="Equation" r:id="rId8" imgW="2596896" imgH="937260" progId="Equation.DSMT4">
                  <p:embed/>
                </p:oleObj>
              </mc:Choice>
              <mc:Fallback>
                <p:oleObj name="Equation" r:id="rId8" imgW="2596896" imgH="9372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998" y="5806282"/>
                        <a:ext cx="2595563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14139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Физика идеи БЕРГА</a:t>
            </a:r>
          </a:p>
        </p:txBody>
      </p:sp>
    </p:spTree>
    <p:extLst>
      <p:ext uri="{BB962C8B-B14F-4D97-AF65-F5344CB8AC3E}">
        <p14:creationId xmlns:p14="http://schemas.microsoft.com/office/powerpoint/2010/main" val="84924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>
            <a:extLst>
              <a:ext uri="{FF2B5EF4-FFF2-40B4-BE49-F238E27FC236}">
                <a16:creationId xmlns="" xmlns:a16="http://schemas.microsoft.com/office/drawing/2014/main" id="{99025141-08EE-4A48-AC9B-DC356FF24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125538"/>
            <a:ext cx="5543550" cy="4319587"/>
          </a:xfrm>
          <a:prstGeom prst="rect">
            <a:avLst/>
          </a:prstGeom>
          <a:solidFill>
            <a:schemeClr val="accent1"/>
          </a:solidFill>
          <a:ln w="762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43013" name="Text Box 5">
            <a:extLst>
              <a:ext uri="{FF2B5EF4-FFF2-40B4-BE49-F238E27FC236}">
                <a16:creationId xmlns="" xmlns:a16="http://schemas.microsoft.com/office/drawing/2014/main" id="{697D4761-FB3E-409C-A6FB-347A81D2D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CC"/>
                </a:solidFill>
              </a:rPr>
              <a:t>Схема Ланга</a:t>
            </a:r>
          </a:p>
        </p:txBody>
      </p:sp>
      <p:pic>
        <p:nvPicPr>
          <p:cNvPr id="43016" name="Picture 8" descr="Lang">
            <a:extLst>
              <a:ext uri="{FF2B5EF4-FFF2-40B4-BE49-F238E27FC236}">
                <a16:creationId xmlns="" xmlns:a16="http://schemas.microsoft.com/office/drawing/2014/main" id="{FCC56D7F-4314-4417-9F9B-1AE516A8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5400675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6">
            <a:extLst>
              <a:ext uri="{FF2B5EF4-FFF2-40B4-BE49-F238E27FC236}">
                <a16:creationId xmlns="" xmlns:a16="http://schemas.microsoft.com/office/drawing/2014/main" id="{C52B977F-947B-491C-818F-93C37E333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</a:rPr>
              <a:t>A.R.Lang, The Projection Topograph. A New Method in X-ray Diffraction Micrography,</a:t>
            </a:r>
            <a:endParaRPr lang="ru-RU" altLang="ru-RU" sz="1800" i="1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0000CC"/>
                </a:solidFill>
              </a:rPr>
              <a:t>Acta </a:t>
            </a:r>
            <a:r>
              <a:rPr lang="en-US" altLang="ru-RU" sz="1800" i="1">
                <a:solidFill>
                  <a:srgbClr val="0000CC"/>
                </a:solidFill>
              </a:rPr>
              <a:t>C</a:t>
            </a:r>
            <a:r>
              <a:rPr lang="ru-RU" altLang="ru-RU" sz="1800" i="1">
                <a:solidFill>
                  <a:srgbClr val="0000CC"/>
                </a:solidFill>
              </a:rPr>
              <a:t>ryst.12,</a:t>
            </a:r>
            <a:r>
              <a:rPr lang="en-US" altLang="ru-RU" sz="1800" i="1">
                <a:solidFill>
                  <a:srgbClr val="0000CC"/>
                </a:solidFill>
              </a:rPr>
              <a:t> </a:t>
            </a:r>
            <a:r>
              <a:rPr lang="ru-RU" altLang="ru-RU" sz="1800" i="1">
                <a:solidFill>
                  <a:srgbClr val="0000CC"/>
                </a:solidFill>
              </a:rPr>
              <a:t>249-250,</a:t>
            </a:r>
            <a:r>
              <a:rPr lang="en-US" altLang="ru-RU" sz="1800" i="1">
                <a:solidFill>
                  <a:srgbClr val="0000CC"/>
                </a:solidFill>
              </a:rPr>
              <a:t> </a:t>
            </a:r>
            <a:r>
              <a:rPr lang="ru-RU" altLang="ru-RU" sz="1800" i="1">
                <a:solidFill>
                  <a:srgbClr val="0000CC"/>
                </a:solidFill>
              </a:rPr>
              <a:t>(1959) </a:t>
            </a:r>
          </a:p>
        </p:txBody>
      </p:sp>
      <p:sp>
        <p:nvSpPr>
          <p:cNvPr id="43018" name="Text Box 10">
            <a:extLst>
              <a:ext uri="{FF2B5EF4-FFF2-40B4-BE49-F238E27FC236}">
                <a16:creationId xmlns="" xmlns:a16="http://schemas.microsoft.com/office/drawing/2014/main" id="{BD25EA28-D878-48DB-A4FA-C2D48CCB2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2062163"/>
            <a:ext cx="376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R</a:t>
            </a:r>
            <a:r>
              <a:rPr lang="en-US" altLang="ru-RU" sz="1400" b="1" baseline="-25000"/>
              <a:t>0</a:t>
            </a:r>
            <a:endParaRPr lang="ru-RU" altLang="ru-RU" sz="1400" b="1" baseline="-25000"/>
          </a:p>
        </p:txBody>
      </p:sp>
      <p:sp>
        <p:nvSpPr>
          <p:cNvPr id="43019" name="Text Box 11">
            <a:extLst>
              <a:ext uri="{FF2B5EF4-FFF2-40B4-BE49-F238E27FC236}">
                <a16:creationId xmlns="" xmlns:a16="http://schemas.microsoft.com/office/drawing/2014/main" id="{1A6FD26E-95D2-44A4-9EE1-077FD60B7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997200"/>
            <a:ext cx="395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R</a:t>
            </a:r>
            <a:r>
              <a:rPr lang="en-US" altLang="ru-RU" sz="1400" b="1" baseline="-25000"/>
              <a:t>H</a:t>
            </a:r>
            <a:endParaRPr lang="ru-RU" altLang="ru-RU" sz="1400" b="1" baseline="-25000"/>
          </a:p>
        </p:txBody>
      </p:sp>
      <p:sp>
        <p:nvSpPr>
          <p:cNvPr id="43020" name="Text Box 12">
            <a:extLst>
              <a:ext uri="{FF2B5EF4-FFF2-40B4-BE49-F238E27FC236}">
                <a16:creationId xmlns="" xmlns:a16="http://schemas.microsoft.com/office/drawing/2014/main" id="{0EFF8CE8-BC6C-42AC-A33E-C2264EE24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1917700"/>
            <a:ext cx="376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K</a:t>
            </a:r>
            <a:r>
              <a:rPr lang="en-US" altLang="ru-RU" sz="1400" b="1" baseline="-25000"/>
              <a:t>1</a:t>
            </a:r>
            <a:endParaRPr lang="ru-RU" altLang="ru-RU" sz="1400" b="1" baseline="-25000"/>
          </a:p>
        </p:txBody>
      </p:sp>
      <p:sp>
        <p:nvSpPr>
          <p:cNvPr id="43021" name="Text Box 13">
            <a:extLst>
              <a:ext uri="{FF2B5EF4-FFF2-40B4-BE49-F238E27FC236}">
                <a16:creationId xmlns="" xmlns:a16="http://schemas.microsoft.com/office/drawing/2014/main" id="{3F97DFE3-129F-4A9E-AC6B-DE39D5651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701800"/>
            <a:ext cx="376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K</a:t>
            </a:r>
            <a:r>
              <a:rPr lang="en-US" altLang="ru-RU" sz="1400" b="1" baseline="-25000"/>
              <a:t>2</a:t>
            </a:r>
            <a:endParaRPr lang="ru-RU" altLang="ru-RU" sz="1400" b="1" baseline="-25000"/>
          </a:p>
        </p:txBody>
      </p:sp>
      <p:sp>
        <p:nvSpPr>
          <p:cNvPr id="43022" name="Text Box 14">
            <a:extLst>
              <a:ext uri="{FF2B5EF4-FFF2-40B4-BE49-F238E27FC236}">
                <a16:creationId xmlns="" xmlns:a16="http://schemas.microsoft.com/office/drawing/2014/main" id="{98C9A051-6DB0-4F89-9103-E5013F130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797425"/>
            <a:ext cx="145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Сканирование</a:t>
            </a:r>
          </a:p>
        </p:txBody>
      </p:sp>
      <p:sp>
        <p:nvSpPr>
          <p:cNvPr id="43023" name="Text Box 15">
            <a:extLst>
              <a:ext uri="{FF2B5EF4-FFF2-40B4-BE49-F238E27FC236}">
                <a16:creationId xmlns="" xmlns:a16="http://schemas.microsoft.com/office/drawing/2014/main" id="{ACA96CE9-1CEB-4330-AF91-EF70BCA0C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1587500"/>
            <a:ext cx="3095625" cy="3538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S-</a:t>
            </a:r>
            <a:r>
              <a:rPr lang="ru-RU" altLang="ru-RU" sz="1600" b="1"/>
              <a:t>точечный источник рентгеновского излучения;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C</a:t>
            </a:r>
            <a:r>
              <a:rPr lang="ru-RU" altLang="ru-RU" sz="1600" b="1"/>
              <a:t>-образец;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P-</a:t>
            </a:r>
            <a:r>
              <a:rPr lang="ru-RU" altLang="ru-RU" sz="1600" b="1"/>
              <a:t>фотографическая пластика;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R</a:t>
            </a:r>
            <a:r>
              <a:rPr lang="en-US" altLang="ru-RU" sz="1600" b="1" baseline="-25000"/>
              <a:t>0</a:t>
            </a:r>
            <a:r>
              <a:rPr lang="en-US" altLang="ru-RU" sz="1600" b="1"/>
              <a:t> </a:t>
            </a:r>
            <a:r>
              <a:rPr lang="ru-RU" altLang="ru-RU" sz="1600" b="1"/>
              <a:t>и</a:t>
            </a:r>
            <a:r>
              <a:rPr lang="en-US" altLang="ru-RU" sz="1600" b="1"/>
              <a:t> R</a:t>
            </a:r>
            <a:r>
              <a:rPr lang="en-US" altLang="ru-RU" sz="1600" b="1" baseline="-25000"/>
              <a:t>H</a:t>
            </a:r>
            <a:r>
              <a:rPr lang="en-US" altLang="ru-RU" sz="1600" b="1"/>
              <a:t>-</a:t>
            </a:r>
            <a:r>
              <a:rPr lang="ru-RU" altLang="ru-RU" sz="1600" b="1"/>
              <a:t>проходящий и дифрагированный пучки;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K</a:t>
            </a:r>
            <a:r>
              <a:rPr lang="en-US" altLang="ru-RU" sz="1600" b="1" baseline="-25000"/>
              <a:t>1</a:t>
            </a:r>
            <a:r>
              <a:rPr lang="ru-RU" altLang="ru-RU" sz="1600" b="1"/>
              <a:t>-щель коллиматора формирующая первичный пучок;</a:t>
            </a:r>
            <a:r>
              <a:rPr lang="en-US" altLang="ru-RU" sz="1600" b="1"/>
              <a:t> </a:t>
            </a:r>
            <a:endParaRPr lang="ru-RU" altLang="ru-RU" sz="16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K</a:t>
            </a:r>
            <a:r>
              <a:rPr lang="en-US" altLang="ru-RU" sz="1600" b="1" baseline="-25000"/>
              <a:t>2</a:t>
            </a:r>
            <a:r>
              <a:rPr lang="en-US" altLang="ru-RU" sz="1600" b="1"/>
              <a:t>-</a:t>
            </a:r>
            <a:r>
              <a:rPr lang="ru-RU" altLang="ru-RU" sz="1600" b="1"/>
              <a:t>щель выбирающая дифрагированный или проходящий пучки для регистрации </a:t>
            </a:r>
          </a:p>
        </p:txBody>
      </p:sp>
    </p:spTree>
    <p:extLst>
      <p:ext uri="{BB962C8B-B14F-4D97-AF65-F5344CB8AC3E}">
        <p14:creationId xmlns:p14="http://schemas.microsoft.com/office/powerpoint/2010/main" val="21036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  <p:bldP spid="43013" grpId="0" animBg="1"/>
      <p:bldP spid="43014" grpId="0" animBg="1"/>
      <p:bldP spid="43018" grpId="0"/>
      <p:bldP spid="43019" grpId="0"/>
      <p:bldP spid="43020" grpId="0"/>
      <p:bldP spid="43021" grpId="0"/>
      <p:bldP spid="43022" grpId="0"/>
      <p:bldP spid="43023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1" descr="Описание: D:\Без имени3.jpg">
            <a:extLst>
              <a:ext uri="{FF2B5EF4-FFF2-40B4-BE49-F238E27FC236}">
                <a16:creationId xmlns="" xmlns:a16="http://schemas.microsoft.com/office/drawing/2014/main" id="{825BBD67-FB7A-41D6-951A-85526A96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412"/>
            <a:ext cx="6624637" cy="424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2">
            <a:extLst>
              <a:ext uri="{FF2B5EF4-FFF2-40B4-BE49-F238E27FC236}">
                <a16:creationId xmlns="" xmlns:a16="http://schemas.microsoft.com/office/drawing/2014/main" id="{5ADE6964-ACF3-4E26-AEE5-B347D1C9A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/>
              <a:t>Рентгеновский гониометр для топографии по схеме Ланга (</a:t>
            </a:r>
            <a:r>
              <a:rPr lang="en-US" altLang="ru-RU" sz="3600" b="1"/>
              <a:t>Rigaku)</a:t>
            </a:r>
            <a:endParaRPr lang="ru-RU" altLang="ru-RU" sz="3600" b="1"/>
          </a:p>
        </p:txBody>
      </p:sp>
      <p:sp>
        <p:nvSpPr>
          <p:cNvPr id="93188" name="TextBox 3">
            <a:extLst>
              <a:ext uri="{FF2B5EF4-FFF2-40B4-BE49-F238E27FC236}">
                <a16:creationId xmlns="" xmlns:a16="http://schemas.microsoft.com/office/drawing/2014/main" id="{5D8E63BB-7DBA-44B1-8A37-5BA717645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89588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1)-входная щель коллиматора; 2)-регулируемая выходная щель коллиматора;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3)-экран закрывающий первичный пучек; 4)-гониометрическая головка с образцом; 5)-кронштейн крепления экрана; 6)-каретка сканирования; 7)-электродвигатель привода каретки сканирования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61422910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3-07A">
            <a:extLst>
              <a:ext uri="{FF2B5EF4-FFF2-40B4-BE49-F238E27FC236}">
                <a16:creationId xmlns="" xmlns:a16="http://schemas.microsoft.com/office/drawing/2014/main" id="{7AFB112D-4585-421D-AB5E-DC07D6FC0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89138"/>
            <a:ext cx="44323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7">
            <a:extLst>
              <a:ext uri="{FF2B5EF4-FFF2-40B4-BE49-F238E27FC236}">
                <a16:creationId xmlns="" xmlns:a16="http://schemas.microsoft.com/office/drawing/2014/main" id="{1F0AD637-D45F-4430-AB5E-BCF01030C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63"/>
            <a:ext cx="9144000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Рентгеновская </a:t>
            </a:r>
            <a:r>
              <a:rPr lang="ru-RU" altLang="ru-RU" sz="2400" b="1" dirty="0" err="1">
                <a:solidFill>
                  <a:srgbClr val="3333FF"/>
                </a:solidFill>
              </a:rPr>
              <a:t>топограмма</a:t>
            </a:r>
            <a:r>
              <a:rPr lang="ru-RU" altLang="ru-RU" sz="2400" b="1" dirty="0">
                <a:solidFill>
                  <a:srgbClr val="3333FF"/>
                </a:solidFill>
              </a:rPr>
              <a:t> монокристалла кремния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с фрагментами интегральной схемы.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</a:rPr>
              <a:t>На фотографии наряду с элементами топологии схемы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</a:rPr>
              <a:t>видны дислокационные линии, пересекающие </a:t>
            </a:r>
            <a:r>
              <a:rPr lang="ru-RU" altLang="ru-RU" sz="2000" b="1" dirty="0" err="1">
                <a:solidFill>
                  <a:srgbClr val="3333FF"/>
                </a:solidFill>
              </a:rPr>
              <a:t>топограмму</a:t>
            </a:r>
            <a:r>
              <a:rPr lang="ru-RU" altLang="ru-RU" sz="2000" b="1" dirty="0">
                <a:solidFill>
                  <a:srgbClr val="3333FF"/>
                </a:solidFill>
              </a:rPr>
              <a:t> по диагонали</a:t>
            </a:r>
          </a:p>
        </p:txBody>
      </p:sp>
      <p:sp>
        <p:nvSpPr>
          <p:cNvPr id="60420" name="Rectangle 5">
            <a:extLst>
              <a:ext uri="{FF2B5EF4-FFF2-40B4-BE49-F238E27FC236}">
                <a16:creationId xmlns="" xmlns:a16="http://schemas.microsoft.com/office/drawing/2014/main" id="{FAD10F62-5B76-426F-B628-666A7D839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4076700"/>
            <a:ext cx="2519363" cy="2089150"/>
          </a:xfrm>
          <a:prstGeom prst="rect">
            <a:avLst/>
          </a:prstGeom>
          <a:noFill/>
          <a:ln w="76200" cmpd="tri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>
              <a:solidFill>
                <a:srgbClr val="3333FF"/>
              </a:solidFill>
            </a:endParaRPr>
          </a:p>
        </p:txBody>
      </p:sp>
      <p:sp>
        <p:nvSpPr>
          <p:cNvPr id="60421" name="Text Box 6">
            <a:extLst>
              <a:ext uri="{FF2B5EF4-FFF2-40B4-BE49-F238E27FC236}">
                <a16:creationId xmlns="" xmlns:a16="http://schemas.microsoft.com/office/drawing/2014/main" id="{831FF6F0-5BA4-4A38-9ED2-A2AF29F6F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6273800"/>
            <a:ext cx="2651125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3333FF"/>
                </a:solidFill>
              </a:rPr>
              <a:t>Литография фрагмента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3333FF"/>
                </a:solidFill>
              </a:rPr>
              <a:t>будущей микросхемы</a:t>
            </a:r>
          </a:p>
        </p:txBody>
      </p:sp>
      <p:sp>
        <p:nvSpPr>
          <p:cNvPr id="60422" name="Line 7">
            <a:extLst>
              <a:ext uri="{FF2B5EF4-FFF2-40B4-BE49-F238E27FC236}">
                <a16:creationId xmlns="" xmlns:a16="http://schemas.microsoft.com/office/drawing/2014/main" id="{862FA109-78AF-4823-A88C-E00D6D6C38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7450" y="5084763"/>
            <a:ext cx="792163" cy="1081087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="" xmlns:a16="http://schemas.microsoft.com/office/drawing/2014/main" id="{A1C4E43A-377F-4DCE-B514-8D7402C27F63}"/>
              </a:ext>
            </a:extLst>
          </p:cNvPr>
          <p:cNvCxnSpPr/>
          <p:nvPr/>
        </p:nvCxnSpPr>
        <p:spPr>
          <a:xfrm flipH="1">
            <a:off x="4556125" y="2730500"/>
            <a:ext cx="2520950" cy="576263"/>
          </a:xfrm>
          <a:prstGeom prst="straightConnector1">
            <a:avLst/>
          </a:prstGeom>
          <a:ln w="571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D81D83-CAD9-4438-B0AF-480B4EF3D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213" y="2524125"/>
            <a:ext cx="15763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Дислокации</a:t>
            </a:r>
          </a:p>
        </p:txBody>
      </p:sp>
    </p:spTree>
    <p:extLst>
      <p:ext uri="{BB962C8B-B14F-4D97-AF65-F5344CB8AC3E}">
        <p14:creationId xmlns:p14="http://schemas.microsoft.com/office/powerpoint/2010/main" val="37880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 animBg="1"/>
      <p:bldP spid="60421" grpId="0" animBg="1"/>
      <p:bldP spid="4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Box 1">
            <a:extLst>
              <a:ext uri="{FF2B5EF4-FFF2-40B4-BE49-F238E27FC236}">
                <a16:creationId xmlns="" xmlns:a16="http://schemas.microsoft.com/office/drawing/2014/main" id="{E4232AD9-5AF2-441C-869C-6AEB980DE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637"/>
            <a:ext cx="9144000" cy="3416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1. </a:t>
            </a:r>
            <a:r>
              <a:rPr lang="en-US" altLang="ru-RU" sz="2400" b="1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</a:rPr>
              <a:t>М. Бюргер Структура кристаллов и векторное пространство, Москва, ИЛ 1961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2. </a:t>
            </a:r>
            <a:r>
              <a:rPr lang="en-US" altLang="ru-RU" sz="2400" b="1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</a:rPr>
              <a:t>Г. </a:t>
            </a:r>
            <a:r>
              <a:rPr lang="ru-RU" altLang="ru-RU" sz="2400" b="1" dirty="0" err="1">
                <a:solidFill>
                  <a:srgbClr val="FF0000"/>
                </a:solidFill>
              </a:rPr>
              <a:t>Липсон</a:t>
            </a:r>
            <a:r>
              <a:rPr lang="ru-RU" altLang="ru-RU" sz="2400" b="1" dirty="0">
                <a:solidFill>
                  <a:srgbClr val="FF0000"/>
                </a:solidFill>
              </a:rPr>
              <a:t>, В. </a:t>
            </a:r>
            <a:r>
              <a:rPr lang="ru-RU" altLang="ru-RU" sz="2400" b="1" dirty="0" err="1">
                <a:solidFill>
                  <a:srgbClr val="FF0000"/>
                </a:solidFill>
              </a:rPr>
              <a:t>Кокрен</a:t>
            </a:r>
            <a:r>
              <a:rPr lang="ru-RU" altLang="ru-RU" sz="2400" b="1" dirty="0">
                <a:solidFill>
                  <a:srgbClr val="FF0000"/>
                </a:solidFill>
              </a:rPr>
              <a:t> Определение структуры кристаллов, Москва, ИЛ, 1956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CC0000"/>
                </a:solidFill>
              </a:rPr>
              <a:t>3</a:t>
            </a:r>
            <a:r>
              <a:rPr lang="ru-RU" altLang="ru-RU" sz="2400" b="1" dirty="0">
                <a:solidFill>
                  <a:srgbClr val="CC0000"/>
                </a:solidFill>
              </a:rPr>
              <a:t>.</a:t>
            </a:r>
            <a:r>
              <a:rPr lang="en-US" altLang="ru-RU" sz="2400" b="1" dirty="0">
                <a:solidFill>
                  <a:srgbClr val="CC0000"/>
                </a:solidFill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</a:rPr>
              <a:t>Г.Б. Бокий, М.А. </a:t>
            </a:r>
            <a:r>
              <a:rPr lang="ru-RU" altLang="ru-RU" sz="2400" b="1" dirty="0" err="1">
                <a:solidFill>
                  <a:srgbClr val="FF0000"/>
                </a:solidFill>
              </a:rPr>
              <a:t>Порай-Кошиц</a:t>
            </a:r>
            <a:r>
              <a:rPr lang="ru-RU" altLang="ru-RU" sz="2400" b="1" dirty="0">
                <a:solidFill>
                  <a:srgbClr val="FF0000"/>
                </a:solidFill>
              </a:rPr>
              <a:t> Практический курс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	рентгеноструктурного анализа</a:t>
            </a:r>
            <a:r>
              <a:rPr lang="en-US" altLang="ru-RU" sz="2400" b="1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</a:rPr>
              <a:t>т.2, Москва, МГУ, 1960</a:t>
            </a:r>
            <a:r>
              <a:rPr lang="ru-RU" altLang="ru-RU" sz="2400" b="1" dirty="0">
                <a:solidFill>
                  <a:srgbClr val="3333FF"/>
                </a:solidFill>
              </a:rPr>
              <a:t> </a:t>
            </a:r>
            <a:r>
              <a:rPr lang="en-US" altLang="ru-RU" sz="2400" b="1" dirty="0">
                <a:solidFill>
                  <a:srgbClr val="3333FF"/>
                </a:solidFill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</a:rPr>
              <a:t>с.632</a:t>
            </a:r>
            <a:endParaRPr lang="en-US" altLang="ru-RU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CC0000"/>
                </a:solidFill>
              </a:rPr>
              <a:t>3</a:t>
            </a:r>
            <a:r>
              <a:rPr lang="ru-RU" altLang="ru-RU" sz="2400" b="1" dirty="0">
                <a:solidFill>
                  <a:srgbClr val="CC0000"/>
                </a:solidFill>
              </a:rPr>
              <a:t>. А.М. </a:t>
            </a:r>
            <a:r>
              <a:rPr lang="ru-RU" altLang="ru-RU" sz="2400" b="1" dirty="0" err="1">
                <a:solidFill>
                  <a:srgbClr val="CC0000"/>
                </a:solidFill>
              </a:rPr>
              <a:t>Гинье</a:t>
            </a:r>
            <a:r>
              <a:rPr lang="ru-RU" altLang="ru-RU" sz="2400" b="1" dirty="0">
                <a:solidFill>
                  <a:srgbClr val="CC0000"/>
                </a:solidFill>
              </a:rPr>
              <a:t>, Рентгенография кристаллов, Москва, </a:t>
            </a:r>
            <a:r>
              <a:rPr lang="ru-RU" altLang="ru-RU" sz="2400" b="1" dirty="0" err="1">
                <a:solidFill>
                  <a:srgbClr val="CC0000"/>
                </a:solidFill>
              </a:rPr>
              <a:t>Физматгиз</a:t>
            </a:r>
            <a:r>
              <a:rPr lang="ru-RU" altLang="ru-RU" sz="2400" b="1" dirty="0">
                <a:solidFill>
                  <a:srgbClr val="CC0000"/>
                </a:solidFill>
              </a:rPr>
              <a:t>, 1961, с.604 </a:t>
            </a:r>
          </a:p>
        </p:txBody>
      </p:sp>
      <p:sp>
        <p:nvSpPr>
          <p:cNvPr id="142339" name="TextBox 2">
            <a:extLst>
              <a:ext uri="{FF2B5EF4-FFF2-40B4-BE49-F238E27FC236}">
                <a16:creationId xmlns="" xmlns:a16="http://schemas.microsoft.com/office/drawing/2014/main" id="{8C54E7AD-33CE-447C-B760-3DA2D19D2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Основная литература</a:t>
            </a:r>
          </a:p>
        </p:txBody>
      </p:sp>
      <p:sp>
        <p:nvSpPr>
          <p:cNvPr id="142340" name="TextBox 3">
            <a:extLst>
              <a:ext uri="{FF2B5EF4-FFF2-40B4-BE49-F238E27FC236}">
                <a16:creationId xmlns="" xmlns:a16="http://schemas.microsoft.com/office/drawing/2014/main" id="{2CB1B244-34BC-43C3-B93E-03C85D165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9" y="4581128"/>
            <a:ext cx="9144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Дополнительная литература</a:t>
            </a:r>
          </a:p>
        </p:txBody>
      </p:sp>
      <p:sp>
        <p:nvSpPr>
          <p:cNvPr id="142341" name="TextBox 4">
            <a:extLst>
              <a:ext uri="{FF2B5EF4-FFF2-40B4-BE49-F238E27FC236}">
                <a16:creationId xmlns="" xmlns:a16="http://schemas.microsoft.com/office/drawing/2014/main" id="{D081ECFD-C2CC-4900-A26F-58E405790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85184"/>
            <a:ext cx="9144000" cy="1477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/>
              <a:t>1</a:t>
            </a:r>
            <a:r>
              <a:rPr lang="ru-RU" altLang="ru-RU" sz="1800" b="1" dirty="0"/>
              <a:t>. Дж. </a:t>
            </a:r>
            <a:r>
              <a:rPr lang="ru-RU" altLang="ru-RU" sz="1800" b="1" dirty="0" err="1"/>
              <a:t>Гласкер</a:t>
            </a:r>
            <a:r>
              <a:rPr lang="ru-RU" altLang="ru-RU" sz="1800" b="1" dirty="0"/>
              <a:t>, К. </a:t>
            </a:r>
            <a:r>
              <a:rPr lang="ru-RU" altLang="ru-RU" sz="1800" b="1" dirty="0" err="1"/>
              <a:t>Трублад</a:t>
            </a:r>
            <a:r>
              <a:rPr lang="ru-RU" altLang="ru-RU" sz="1800" b="1" dirty="0"/>
              <a:t> Анализ кристаллической структуры, Москва, Мир,1974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/>
              <a:t>2</a:t>
            </a:r>
            <a:r>
              <a:rPr lang="ru-RU" altLang="ru-RU" sz="1800" b="1" dirty="0"/>
              <a:t>. Б.Я. </a:t>
            </a:r>
            <a:r>
              <a:rPr lang="ru-RU" altLang="ru-RU" sz="1800" b="1" dirty="0" err="1"/>
              <a:t>Пинес</a:t>
            </a:r>
            <a:r>
              <a:rPr lang="ru-RU" altLang="ru-RU" sz="1800" b="1" dirty="0"/>
              <a:t> Лекции по структурному анализу, Харьков, ХГУ, 1957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/>
              <a:t>3</a:t>
            </a:r>
            <a:r>
              <a:rPr lang="ru-RU" altLang="ru-RU" sz="1800" b="1" dirty="0"/>
              <a:t>. Г.С. Жданов Основы рентгеноструктурного анализа, Москва, </a:t>
            </a:r>
            <a:r>
              <a:rPr lang="ru-RU" altLang="ru-RU" sz="1800" b="1" dirty="0" err="1"/>
              <a:t>Гостехиздат</a:t>
            </a:r>
            <a:r>
              <a:rPr lang="ru-RU" altLang="ru-RU" sz="1800" b="1" dirty="0"/>
              <a:t>, 1940</a:t>
            </a:r>
            <a:r>
              <a:rPr lang="en-US" altLang="ru-RU" sz="1800" b="1" dirty="0"/>
              <a:t> 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400771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 animBg="1"/>
      <p:bldP spid="142339" grpId="0" animBg="1"/>
      <p:bldP spid="142340" grpId="0" animBg="1"/>
      <p:bldP spid="1423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7" name="Rectangle 19">
            <a:extLst>
              <a:ext uri="{FF2B5EF4-FFF2-40B4-BE49-F238E27FC236}">
                <a16:creationId xmlns="" xmlns:a16="http://schemas.microsoft.com/office/drawing/2014/main" id="{DF139981-C157-454C-A6A3-F6CFA3298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844675"/>
            <a:ext cx="6551612" cy="21605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2305" name="Rectangle 17">
            <a:extLst>
              <a:ext uri="{FF2B5EF4-FFF2-40B4-BE49-F238E27FC236}">
                <a16:creationId xmlns="" xmlns:a16="http://schemas.microsoft.com/office/drawing/2014/main" id="{D4307BC9-22D4-4E05-91AA-FE54C9D37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4397375"/>
            <a:ext cx="3671887" cy="14414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2306" name="Object 18">
            <a:extLst>
              <a:ext uri="{FF2B5EF4-FFF2-40B4-BE49-F238E27FC236}">
                <a16:creationId xmlns="" xmlns:a16="http://schemas.microsoft.com/office/drawing/2014/main" id="{B4CE2A78-4699-427D-9A2A-7155200E0D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1916113"/>
          <a:ext cx="6442075" cy="197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38" name="Equation" r:id="rId3" imgW="2400300" imgH="736600" progId="">
                  <p:embed/>
                </p:oleObj>
              </mc:Choice>
              <mc:Fallback>
                <p:oleObj name="Equation" r:id="rId3" imgW="2400300" imgH="736600" progId="">
                  <p:embed/>
                  <p:pic>
                    <p:nvPicPr>
                      <p:cNvPr id="12306" name="Object 18">
                        <a:extLst>
                          <a:ext uri="{FF2B5EF4-FFF2-40B4-BE49-F238E27FC236}">
                            <a16:creationId xmlns="" xmlns:a16="http://schemas.microsoft.com/office/drawing/2014/main" id="{B4CE2A78-4699-427D-9A2A-7155200E0D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916113"/>
                        <a:ext cx="6442075" cy="1976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8" name="Object 20">
            <a:extLst>
              <a:ext uri="{FF2B5EF4-FFF2-40B4-BE49-F238E27FC236}">
                <a16:creationId xmlns="" xmlns:a16="http://schemas.microsoft.com/office/drawing/2014/main" id="{A6905A75-FF2C-4095-BB27-98D81E6D54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556900"/>
              </p:ext>
            </p:extLst>
          </p:nvPr>
        </p:nvGraphicFramePr>
        <p:xfrm>
          <a:off x="715963" y="4468813"/>
          <a:ext cx="3598862" cy="122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39" name="Equation" r:id="rId5" imgW="1384300" imgH="469900" progId="">
                  <p:embed/>
                </p:oleObj>
              </mc:Choice>
              <mc:Fallback>
                <p:oleObj name="Equation" r:id="rId5" imgW="1384300" imgH="469900" progId="">
                  <p:embed/>
                  <p:pic>
                    <p:nvPicPr>
                      <p:cNvPr id="12308" name="Object 20">
                        <a:extLst>
                          <a:ext uri="{FF2B5EF4-FFF2-40B4-BE49-F238E27FC236}">
                            <a16:creationId xmlns="" xmlns:a16="http://schemas.microsoft.com/office/drawing/2014/main" id="{A6905A75-FF2C-4095-BB27-98D81E6D54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3" y="4468813"/>
                        <a:ext cx="3598862" cy="1220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3" name="Text Box 15">
            <a:extLst>
              <a:ext uri="{FF2B5EF4-FFF2-40B4-BE49-F238E27FC236}">
                <a16:creationId xmlns="" xmlns:a16="http://schemas.microsoft.com/office/drawing/2014/main" id="{8B8AA7CA-0AD6-4973-9F43-163ACDCBE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188" y="4829175"/>
            <a:ext cx="35972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00">
                <a:solidFill>
                  <a:srgbClr val="3333FF"/>
                </a:solidFill>
              </a:rPr>
              <a:t> </a:t>
            </a:r>
            <a:r>
              <a:rPr lang="ru-RU" altLang="ru-RU" sz="1800" b="1">
                <a:solidFill>
                  <a:srgbClr val="CC0000"/>
                </a:solidFill>
              </a:rPr>
              <a:t>Температурный фактор или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C0000"/>
                </a:solidFill>
              </a:rPr>
              <a:t>       фактор Дебая-Валлера</a:t>
            </a:r>
          </a:p>
        </p:txBody>
      </p:sp>
      <p:sp>
        <p:nvSpPr>
          <p:cNvPr id="4102" name="Text Box 8">
            <a:extLst>
              <a:ext uri="{FF2B5EF4-FFF2-40B4-BE49-F238E27FC236}">
                <a16:creationId xmlns="" xmlns:a16="http://schemas.microsoft.com/office/drawing/2014/main" id="{6D22AD97-41F5-4022-8978-EFD738944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8" y="0"/>
            <a:ext cx="9144001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Интенсивность дифракционных линий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для сложной решетки с учетом тепловых колебаний</a:t>
            </a:r>
          </a:p>
        </p:txBody>
      </p:sp>
    </p:spTree>
    <p:extLst>
      <p:ext uri="{BB962C8B-B14F-4D97-AF65-F5344CB8AC3E}">
        <p14:creationId xmlns:p14="http://schemas.microsoft.com/office/powerpoint/2010/main" val="36712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7" grpId="0" animBg="1"/>
      <p:bldP spid="12305" grpId="0" animBg="1"/>
      <p:bldP spid="12303" grpId="0" animBg="1"/>
      <p:bldP spid="410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52062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Сетка 4.tif">
            <a:extLst>
              <a:ext uri="{FF2B5EF4-FFF2-40B4-BE49-F238E27FC236}">
                <a16:creationId xmlns="" xmlns:a16="http://schemas.microsoft.com/office/drawing/2014/main" id="{43362585-5D01-447A-9287-2163D0441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56" y="1112838"/>
            <a:ext cx="53244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9EF78677-80B9-4686-AE90-C15DE9813FB2}"/>
              </a:ext>
            </a:extLst>
          </p:cNvPr>
          <p:cNvSpPr/>
          <p:nvPr/>
        </p:nvSpPr>
        <p:spPr>
          <a:xfrm rot="21190970">
            <a:off x="4548188" y="1825625"/>
            <a:ext cx="3529012" cy="345598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598C3CDB-FC27-4004-96A5-4F3FD6986323}"/>
              </a:ext>
            </a:extLst>
          </p:cNvPr>
          <p:cNvSpPr/>
          <p:nvPr/>
        </p:nvSpPr>
        <p:spPr>
          <a:xfrm>
            <a:off x="6227763" y="3500438"/>
            <a:ext cx="73025" cy="7302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3AB3D064-E37A-4D46-BF57-1F6C9AC62A26}"/>
              </a:ext>
            </a:extLst>
          </p:cNvPr>
          <p:cNvCxnSpPr>
            <a:stCxn id="4" idx="3"/>
          </p:cNvCxnSpPr>
          <p:nvPr/>
        </p:nvCxnSpPr>
        <p:spPr>
          <a:xfrm flipH="1">
            <a:off x="4572000" y="3562350"/>
            <a:ext cx="1666875" cy="8255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F01777-9848-4040-B100-7F7BF695A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141663"/>
            <a:ext cx="490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Symbol" panose="05050102010706020507" pitchFamily="18" charset="2"/>
              </a:rPr>
              <a:t>1</a:t>
            </a:r>
            <a:r>
              <a:rPr lang="en-US" altLang="ru-RU" sz="1800">
                <a:solidFill>
                  <a:srgbClr val="3333FF"/>
                </a:solidFill>
                <a:latin typeface="Symbol" panose="05050102010706020507" pitchFamily="18" charset="2"/>
              </a:rPr>
              <a:t>/l</a:t>
            </a:r>
            <a:endParaRPr lang="ru-RU" altLang="ru-RU" sz="180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3D5913-C950-49D9-A69E-446DCF981280}"/>
              </a:ext>
            </a:extLst>
          </p:cNvPr>
          <p:cNvSpPr txBox="1"/>
          <p:nvPr/>
        </p:nvSpPr>
        <p:spPr>
          <a:xfrm>
            <a:off x="6227763" y="3141663"/>
            <a:ext cx="3397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i="1" dirty="0">
                <a:latin typeface="+mn-lt"/>
                <a:cs typeface="Arial" charset="0"/>
              </a:rPr>
              <a:t>P</a:t>
            </a:r>
            <a:endParaRPr lang="ru-RU" i="1" dirty="0">
              <a:latin typeface="+mn-lt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A8C74D8-01DC-41D4-9F6F-C7E0C99000C6}"/>
              </a:ext>
            </a:extLst>
          </p:cNvPr>
          <p:cNvSpPr txBox="1"/>
          <p:nvPr/>
        </p:nvSpPr>
        <p:spPr>
          <a:xfrm>
            <a:off x="7956550" y="4221163"/>
            <a:ext cx="8128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  <a:cs typeface="Arial" charset="0"/>
              </a:rPr>
              <a:t>Q(</a:t>
            </a:r>
            <a:r>
              <a:rPr lang="en-US" dirty="0" err="1">
                <a:latin typeface="+mn-lt"/>
                <a:cs typeface="Arial" charset="0"/>
              </a:rPr>
              <a:t>hkl</a:t>
            </a:r>
            <a:r>
              <a:rPr lang="en-US" dirty="0">
                <a:latin typeface="+mn-lt"/>
                <a:cs typeface="Arial" charset="0"/>
              </a:rPr>
              <a:t>)</a:t>
            </a:r>
            <a:endParaRPr lang="ru-RU" dirty="0">
              <a:latin typeface="+mn-lt"/>
              <a:cs typeface="Arial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E96D5869-8775-4E55-9542-0A1A6AA48729}"/>
              </a:ext>
            </a:extLst>
          </p:cNvPr>
          <p:cNvCxnSpPr/>
          <p:nvPr/>
        </p:nvCxnSpPr>
        <p:spPr>
          <a:xfrm flipV="1">
            <a:off x="5472113" y="4292600"/>
            <a:ext cx="2484437" cy="79216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37783B1-004D-4E39-BD3E-66BA90700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724400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ru-RU" altLang="ru-RU" sz="2800" b="1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FF8124D6-E290-498D-8D90-5141B13D9C68}"/>
              </a:ext>
            </a:extLst>
          </p:cNvPr>
          <p:cNvCxnSpPr/>
          <p:nvPr/>
        </p:nvCxnSpPr>
        <p:spPr>
          <a:xfrm flipH="1">
            <a:off x="5472113" y="3573463"/>
            <a:ext cx="755650" cy="1511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B4F385F-6B35-4E2E-B8DF-FC664A16140D}"/>
              </a:ext>
            </a:extLst>
          </p:cNvPr>
          <p:cNvSpPr txBox="1"/>
          <p:nvPr/>
        </p:nvSpPr>
        <p:spPr>
          <a:xfrm>
            <a:off x="5364163" y="3860800"/>
            <a:ext cx="57785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3333FF"/>
                </a:solidFill>
                <a:latin typeface="+mn-lt"/>
                <a:cs typeface="Arial" charset="0"/>
              </a:rPr>
              <a:t>K</a:t>
            </a:r>
            <a:r>
              <a:rPr lang="en-US" sz="2800" b="1" baseline="-25000" dirty="0">
                <a:solidFill>
                  <a:srgbClr val="3333FF"/>
                </a:solidFill>
                <a:latin typeface="+mn-lt"/>
                <a:cs typeface="Arial" charset="0"/>
              </a:rPr>
              <a:t>0</a:t>
            </a:r>
            <a:endParaRPr lang="ru-RU" sz="2800" b="1" baseline="-25000" dirty="0">
              <a:solidFill>
                <a:srgbClr val="3333FF"/>
              </a:solidFill>
              <a:latin typeface="+mn-lt"/>
              <a:cs typeface="Arial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607342F7-6A14-4330-8FAB-AA6BEEFB5F61}"/>
              </a:ext>
            </a:extLst>
          </p:cNvPr>
          <p:cNvCxnSpPr>
            <a:stCxn id="4" idx="5"/>
          </p:cNvCxnSpPr>
          <p:nvPr/>
        </p:nvCxnSpPr>
        <p:spPr>
          <a:xfrm>
            <a:off x="6289675" y="3562350"/>
            <a:ext cx="1666875" cy="7302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319551C-CFE9-471C-B269-6FA09E15B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284538"/>
            <a:ext cx="617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3333FF"/>
                </a:solidFill>
                <a:latin typeface="Symbol" panose="05050102010706020507" pitchFamily="18" charset="2"/>
              </a:rPr>
              <a:t>K</a:t>
            </a:r>
            <a:r>
              <a:rPr lang="en-US" altLang="ru-RU" sz="2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ru-RU" altLang="ru-RU" sz="2800" b="1" baseline="-2500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ABB2FDD-B4DC-4FF9-8E5A-4D9CD9FB9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157788"/>
            <a:ext cx="104933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Symbol" panose="05050102010706020507" pitchFamily="18" charset="2"/>
              </a:rPr>
              <a:t>O(000)</a:t>
            </a: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16" name="Дуга 15">
            <a:extLst>
              <a:ext uri="{FF2B5EF4-FFF2-40B4-BE49-F238E27FC236}">
                <a16:creationId xmlns="" xmlns:a16="http://schemas.microsoft.com/office/drawing/2014/main" id="{F2E05B97-26CE-443A-AA39-7BE99C99F141}"/>
              </a:ext>
            </a:extLst>
          </p:cNvPr>
          <p:cNvSpPr/>
          <p:nvPr/>
        </p:nvSpPr>
        <p:spPr>
          <a:xfrm rot="6730941">
            <a:off x="5732462" y="3006726"/>
            <a:ext cx="1008063" cy="1008062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C68937B-C78C-4763-8BD2-29AEA9EF6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933825"/>
            <a:ext cx="5508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Symbol" panose="05050102010706020507" pitchFamily="18" charset="2"/>
              </a:rPr>
              <a:t>2q</a:t>
            </a:r>
            <a:endParaRPr lang="ru-RU" altLang="ru-RU" sz="280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6180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/>
      <p:bldP spid="8" grpId="0"/>
      <p:bldP spid="10" grpId="0"/>
      <p:bldP spid="12" grpId="0"/>
      <p:bldP spid="14" grpId="0"/>
      <p:bldP spid="15" grpId="0" animBg="1"/>
      <p:bldP spid="17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E570AB6-0B98-45D3-A4A9-6A4942FBC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213" y="25922"/>
            <a:ext cx="3871283" cy="28272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DDEDE86-5AEB-4673-84E1-71EDEEE78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88"/>
            <a:ext cx="4442830" cy="27053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90CE41B-F390-499D-8FCF-0DFEBE9D9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2" y="3011837"/>
            <a:ext cx="3185426" cy="22176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1BE83D5-E5E1-41EC-B107-CCA9F2C099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89" y="3011837"/>
            <a:ext cx="3185426" cy="2217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F20FDB5-9E48-425A-B93D-4334E0085867}"/>
              </a:ext>
            </a:extLst>
          </p:cNvPr>
          <p:cNvSpPr txBox="1"/>
          <p:nvPr/>
        </p:nvSpPr>
        <p:spPr>
          <a:xfrm>
            <a:off x="0" y="5288340"/>
            <a:ext cx="914174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/>
              <a:t>Тета</a:t>
            </a:r>
            <a:r>
              <a:rPr lang="ru-RU" sz="3200" dirty="0"/>
              <a:t>-сканирование не позволяет увидеть различий в двух таких образцах т.е. невозможно различить дилатацию и разворот</a:t>
            </a:r>
          </a:p>
        </p:txBody>
      </p:sp>
    </p:spTree>
    <p:extLst>
      <p:ext uri="{BB962C8B-B14F-4D97-AF65-F5344CB8AC3E}">
        <p14:creationId xmlns:p14="http://schemas.microsoft.com/office/powerpoint/2010/main" val="257478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4DDDE61-05DD-4FBD-BFD6-BCC089DFE9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26" y="2204864"/>
            <a:ext cx="3518728" cy="3110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FE59038-C3E7-4517-8B86-54D10CC053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0194" y="2217811"/>
            <a:ext cx="2708466" cy="3097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03B0D04-DE9C-46E9-8B58-03E6BEA6F748}"/>
              </a:ext>
            </a:extLst>
          </p:cNvPr>
          <p:cNvSpPr txBox="1"/>
          <p:nvPr/>
        </p:nvSpPr>
        <p:spPr>
          <a:xfrm>
            <a:off x="-3398" y="4614"/>
            <a:ext cx="914739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Экспериментальное построение узла обратной решетки </a:t>
            </a:r>
          </a:p>
          <a:p>
            <a:pPr algn="ctr"/>
            <a:r>
              <a:rPr lang="ru-RU" sz="3600" dirty="0"/>
              <a:t>методом </a:t>
            </a:r>
            <a:r>
              <a:rPr lang="el-GR" sz="3600" dirty="0"/>
              <a:t>θ</a:t>
            </a:r>
            <a:r>
              <a:rPr lang="ru-RU" sz="3600" dirty="0"/>
              <a:t>-сканирования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92C8F9C-C0E8-4CBC-BEF0-54EC11183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71" y="2492896"/>
            <a:ext cx="251996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8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41A4935-8916-4480-B311-8660AAB7A0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4769447" cy="42210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DB710C-E887-4A0D-8231-546387E411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32" y="1988840"/>
            <a:ext cx="3509668" cy="4221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68192FA-2026-42C9-82D3-A09281A7E771}"/>
              </a:ext>
            </a:extLst>
          </p:cNvPr>
          <p:cNvSpPr txBox="1"/>
          <p:nvPr/>
        </p:nvSpPr>
        <p:spPr>
          <a:xfrm>
            <a:off x="-3398" y="4614"/>
            <a:ext cx="914739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Экспериментальное построение узла обратной решетки </a:t>
            </a:r>
          </a:p>
          <a:p>
            <a:pPr algn="ctr"/>
            <a:r>
              <a:rPr lang="ru-RU" sz="3600" dirty="0"/>
              <a:t>методом </a:t>
            </a:r>
            <a:r>
              <a:rPr lang="el-GR" sz="3600" dirty="0"/>
              <a:t>θ</a:t>
            </a:r>
            <a:r>
              <a:rPr lang="en-US" sz="3600" dirty="0"/>
              <a:t>/2θ</a:t>
            </a:r>
            <a:r>
              <a:rPr lang="ru-RU" sz="3600" dirty="0"/>
              <a:t>-сканирования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20872833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E1a">
            <a:extLst>
              <a:ext uri="{FF2B5EF4-FFF2-40B4-BE49-F238E27FC236}">
                <a16:creationId xmlns="" xmlns:a16="http://schemas.microsoft.com/office/drawing/2014/main" id="{F8131CFF-5A16-46FB-ADE9-76B7720C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54786"/>
            <a:ext cx="6618288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12">
            <a:extLst>
              <a:ext uri="{FF2B5EF4-FFF2-40B4-BE49-F238E27FC236}">
                <a16:creationId xmlns="" xmlns:a16="http://schemas.microsoft.com/office/drawing/2014/main" id="{A723BA60-1F51-465C-89D2-38DCC702A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623" y="3294648"/>
            <a:ext cx="936625" cy="71438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Line 13">
            <a:extLst>
              <a:ext uri="{FF2B5EF4-FFF2-40B4-BE49-F238E27FC236}">
                <a16:creationId xmlns="" xmlns:a16="http://schemas.microsoft.com/office/drawing/2014/main" id="{72047615-E61F-46AF-82E5-290566415A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8423" y="2862848"/>
            <a:ext cx="73025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Line 14">
            <a:extLst>
              <a:ext uri="{FF2B5EF4-FFF2-40B4-BE49-F238E27FC236}">
                <a16:creationId xmlns="" xmlns:a16="http://schemas.microsoft.com/office/drawing/2014/main" id="{4559F344-5A9F-46BE-B5E3-DEC2C658B15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3248" y="2502486"/>
            <a:ext cx="431800" cy="720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15">
            <a:extLst>
              <a:ext uri="{FF2B5EF4-FFF2-40B4-BE49-F238E27FC236}">
                <a16:creationId xmlns="" xmlns:a16="http://schemas.microsoft.com/office/drawing/2014/main" id="{44BFADD9-2ABB-4590-A8F7-25AC1BEB21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761" y="4447173"/>
            <a:ext cx="1584325" cy="1584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16">
            <a:extLst>
              <a:ext uri="{FF2B5EF4-FFF2-40B4-BE49-F238E27FC236}">
                <a16:creationId xmlns="" xmlns:a16="http://schemas.microsoft.com/office/drawing/2014/main" id="{4E202CFB-7BEC-45E8-AB14-C1014E75E8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761" y="3294648"/>
            <a:ext cx="1944687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ext Box 17">
            <a:extLst>
              <a:ext uri="{FF2B5EF4-FFF2-40B4-BE49-F238E27FC236}">
                <a16:creationId xmlns="" xmlns:a16="http://schemas.microsoft.com/office/drawing/2014/main" id="{EB1D4F97-BB71-4C4D-A771-EDE1ECCB0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661" y="5023436"/>
            <a:ext cx="433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K</a:t>
            </a:r>
            <a:r>
              <a:rPr lang="en-US" altLang="ru-RU" sz="1800" baseline="-25000"/>
              <a:t>0</a:t>
            </a:r>
            <a:endParaRPr lang="ru-RU" altLang="ru-RU" sz="1800" baseline="-25000"/>
          </a:p>
        </p:txBody>
      </p:sp>
      <p:sp>
        <p:nvSpPr>
          <p:cNvPr id="9" name="Text Box 18">
            <a:extLst>
              <a:ext uri="{FF2B5EF4-FFF2-40B4-BE49-F238E27FC236}">
                <a16:creationId xmlns="" xmlns:a16="http://schemas.microsoft.com/office/drawing/2014/main" id="{EE2E0396-0E6C-4658-9F35-FDD89053F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586" y="3581986"/>
            <a:ext cx="45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K</a:t>
            </a:r>
            <a:r>
              <a:rPr lang="en-US" altLang="ru-RU" sz="1800" baseline="-25000"/>
              <a:t>H</a:t>
            </a:r>
            <a:endParaRPr lang="ru-RU" altLang="ru-RU" sz="1800" baseline="-25000"/>
          </a:p>
        </p:txBody>
      </p:sp>
      <p:sp>
        <p:nvSpPr>
          <p:cNvPr id="10" name="Text Box 19">
            <a:extLst>
              <a:ext uri="{FF2B5EF4-FFF2-40B4-BE49-F238E27FC236}">
                <a16:creationId xmlns="" xmlns:a16="http://schemas.microsoft.com/office/drawing/2014/main" id="{45EB2ED7-9F94-4FD6-9A63-E50F933E7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623" y="4302711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H</a:t>
            </a:r>
            <a:endParaRPr lang="ru-RU" altLang="ru-RU" sz="1800" b="1"/>
          </a:p>
        </p:txBody>
      </p:sp>
      <p:sp>
        <p:nvSpPr>
          <p:cNvPr id="11" name="Text Box 21">
            <a:extLst>
              <a:ext uri="{FF2B5EF4-FFF2-40B4-BE49-F238E27FC236}">
                <a16:creationId xmlns="" xmlns:a16="http://schemas.microsoft.com/office/drawing/2014/main" id="{E9AD14D0-BDB8-4F95-A06E-D7C2F76EB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623" y="6174373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O</a:t>
            </a:r>
            <a:endParaRPr lang="ru-RU" altLang="ru-RU" sz="1800"/>
          </a:p>
        </p:txBody>
      </p:sp>
      <p:sp>
        <p:nvSpPr>
          <p:cNvPr id="12" name="Text Box 22">
            <a:extLst>
              <a:ext uri="{FF2B5EF4-FFF2-40B4-BE49-F238E27FC236}">
                <a16:creationId xmlns="" xmlns:a16="http://schemas.microsoft.com/office/drawing/2014/main" id="{635AB30F-7222-4F67-BFB5-B189F3261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661" y="4302711"/>
            <a:ext cx="430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2</a:t>
            </a:r>
            <a:r>
              <a:rPr lang="en-US" altLang="ru-RU" sz="1800">
                <a:latin typeface="Symbol" panose="05050102010706020507" pitchFamily="18" charset="2"/>
              </a:rPr>
              <a:t>q</a:t>
            </a: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13" name="Text Box 23">
            <a:extLst>
              <a:ext uri="{FF2B5EF4-FFF2-40B4-BE49-F238E27FC236}">
                <a16:creationId xmlns="" xmlns:a16="http://schemas.microsoft.com/office/drawing/2014/main" id="{FDE3C170-8B53-4E2B-9237-9649CC230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2"/>
            <a:ext cx="9144000" cy="16312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</a:rPr>
              <a:t>Поворот кристалла вокруг точки </a:t>
            </a:r>
            <a:r>
              <a:rPr lang="en-US" altLang="ru-RU" sz="2000" b="1" dirty="0">
                <a:solidFill>
                  <a:srgbClr val="3333FF"/>
                </a:solidFill>
              </a:rPr>
              <a:t>O </a:t>
            </a:r>
            <a:r>
              <a:rPr lang="ru-RU" altLang="ru-RU" sz="2000" b="1" dirty="0">
                <a:solidFill>
                  <a:srgbClr val="3333FF"/>
                </a:solidFill>
              </a:rPr>
              <a:t>приводит к смещению узла обратной решетки </a:t>
            </a:r>
            <a:r>
              <a:rPr lang="en-US" altLang="ru-RU" sz="2000" b="1" dirty="0">
                <a:solidFill>
                  <a:srgbClr val="3333FF"/>
                </a:solidFill>
              </a:rPr>
              <a:t>H </a:t>
            </a:r>
            <a:r>
              <a:rPr lang="ru-RU" altLang="ru-RU" sz="2000" b="1" dirty="0">
                <a:solidFill>
                  <a:srgbClr val="3333FF"/>
                </a:solidFill>
              </a:rPr>
              <a:t>со сферы </a:t>
            </a:r>
            <a:r>
              <a:rPr lang="ru-RU" altLang="ru-RU" sz="2000" b="1" dirty="0" err="1">
                <a:solidFill>
                  <a:srgbClr val="3333FF"/>
                </a:solidFill>
              </a:rPr>
              <a:t>Эвальда</a:t>
            </a:r>
            <a:r>
              <a:rPr lang="en-US" altLang="ru-RU" sz="2000" b="1" dirty="0">
                <a:solidFill>
                  <a:srgbClr val="3333FF"/>
                </a:solidFill>
              </a:rPr>
              <a:t> (</a:t>
            </a:r>
            <a:r>
              <a:rPr lang="en-US" altLang="ru-RU" sz="2000" b="1" dirty="0">
                <a:solidFill>
                  <a:srgbClr val="3333FF"/>
                </a:solidFill>
                <a:latin typeface="Symbol" panose="05050102010706020507" pitchFamily="18" charset="2"/>
              </a:rPr>
              <a:t>q</a:t>
            </a:r>
            <a:r>
              <a:rPr lang="en-US" altLang="ru-RU" sz="2000" b="1" dirty="0">
                <a:solidFill>
                  <a:srgbClr val="3333FF"/>
                </a:solidFill>
              </a:rPr>
              <a:t>-</a:t>
            </a:r>
            <a:r>
              <a:rPr lang="ru-RU" altLang="ru-RU" sz="2000" b="1" dirty="0">
                <a:solidFill>
                  <a:srgbClr val="3333FF"/>
                </a:solidFill>
              </a:rPr>
              <a:t>сканирование), одновременный поворот кристалла и детектора (</a:t>
            </a:r>
            <a:r>
              <a:rPr lang="en-US" altLang="ru-RU" sz="2000" b="1" dirty="0">
                <a:solidFill>
                  <a:srgbClr val="3333FF"/>
                </a:solidFill>
                <a:latin typeface="Symbol" panose="05050102010706020507" pitchFamily="18" charset="2"/>
              </a:rPr>
              <a:t>q/2q</a:t>
            </a:r>
            <a:r>
              <a:rPr lang="en-US" altLang="ru-RU" sz="2000" b="1" dirty="0">
                <a:solidFill>
                  <a:srgbClr val="3333FF"/>
                </a:solidFill>
              </a:rPr>
              <a:t> </a:t>
            </a:r>
            <a:r>
              <a:rPr lang="ru-RU" altLang="ru-RU" sz="2000" b="1" dirty="0">
                <a:solidFill>
                  <a:srgbClr val="3333FF"/>
                </a:solidFill>
              </a:rPr>
              <a:t>сканирование). Используя эти перемещения можно исследовать форму узла обратной решетки </a:t>
            </a:r>
            <a:r>
              <a:rPr lang="en-US" altLang="ru-RU" sz="2000" b="1" dirty="0">
                <a:solidFill>
                  <a:srgbClr val="3333FF"/>
                </a:solidFill>
              </a:rPr>
              <a:t>H</a:t>
            </a:r>
            <a:r>
              <a:rPr lang="ru-RU" altLang="ru-RU" sz="2000" b="1" dirty="0">
                <a:solidFill>
                  <a:srgbClr val="3333FF"/>
                </a:solidFill>
              </a:rPr>
              <a:t>. </a:t>
            </a:r>
          </a:p>
        </p:txBody>
      </p:sp>
      <p:sp>
        <p:nvSpPr>
          <p:cNvPr id="14" name="Line 25">
            <a:extLst>
              <a:ext uri="{FF2B5EF4-FFF2-40B4-BE49-F238E27FC236}">
                <a16:creationId xmlns="" xmlns:a16="http://schemas.microsoft.com/office/drawing/2014/main" id="{DC6A520E-4D84-4523-80EC-7BD56657FF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236" y="6031498"/>
            <a:ext cx="151288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27">
            <a:extLst>
              <a:ext uri="{FF2B5EF4-FFF2-40B4-BE49-F238E27FC236}">
                <a16:creationId xmlns="" xmlns:a16="http://schemas.microsoft.com/office/drawing/2014/main" id="{E5C8AE0B-305A-4850-BF5C-C80F84B7A3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99498" y="5526673"/>
            <a:ext cx="936625" cy="50482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Text Box 28">
            <a:extLst>
              <a:ext uri="{FF2B5EF4-FFF2-40B4-BE49-F238E27FC236}">
                <a16:creationId xmlns="" xmlns:a16="http://schemas.microsoft.com/office/drawing/2014/main" id="{472B6192-0E52-47D2-8EF1-B3A4B1358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23" y="5671136"/>
            <a:ext cx="442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Symbol" panose="05050102010706020507" pitchFamily="18" charset="2"/>
              </a:rPr>
              <a:t>Dq</a:t>
            </a: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17" name="Text Box 29">
            <a:extLst>
              <a:ext uri="{FF2B5EF4-FFF2-40B4-BE49-F238E27FC236}">
                <a16:creationId xmlns="" xmlns:a16="http://schemas.microsoft.com/office/drawing/2014/main" id="{B2043566-3332-4339-84F9-0586FC51B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761" y="2142123"/>
            <a:ext cx="442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Symbol" panose="05050102010706020507" pitchFamily="18" charset="2"/>
              </a:rPr>
              <a:t>Dq</a:t>
            </a: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18" name="Text Box 31">
            <a:extLst>
              <a:ext uri="{FF2B5EF4-FFF2-40B4-BE49-F238E27FC236}">
                <a16:creationId xmlns="" xmlns:a16="http://schemas.microsoft.com/office/drawing/2014/main" id="{67A80E38-2C4F-4CCA-A4ED-B470FB3B2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411" y="3150186"/>
            <a:ext cx="198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Symbol" panose="05050102010706020507" pitchFamily="18" charset="2"/>
              </a:rPr>
              <a:t>q</a:t>
            </a:r>
            <a:r>
              <a:rPr lang="en-US" altLang="ru-RU" sz="1800"/>
              <a:t>-</a:t>
            </a:r>
            <a:r>
              <a:rPr lang="ru-RU" altLang="ru-RU" sz="1800" b="1"/>
              <a:t>сканирование</a:t>
            </a:r>
          </a:p>
        </p:txBody>
      </p:sp>
      <p:sp>
        <p:nvSpPr>
          <p:cNvPr id="19" name="Text Box 32">
            <a:extLst>
              <a:ext uri="{FF2B5EF4-FFF2-40B4-BE49-F238E27FC236}">
                <a16:creationId xmlns="" xmlns:a16="http://schemas.microsoft.com/office/drawing/2014/main" id="{997DE138-27CD-4F64-9B50-A7DB1E61E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236" y="2718386"/>
            <a:ext cx="2095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Symbol" panose="05050102010706020507" pitchFamily="18" charset="2"/>
              </a:rPr>
              <a:t>2q</a:t>
            </a:r>
            <a:r>
              <a:rPr lang="en-US" altLang="ru-RU" sz="1800"/>
              <a:t>-</a:t>
            </a:r>
            <a:r>
              <a:rPr lang="ru-RU" altLang="ru-RU" sz="1800" b="1"/>
              <a:t>сканирование</a:t>
            </a:r>
          </a:p>
        </p:txBody>
      </p:sp>
      <p:sp>
        <p:nvSpPr>
          <p:cNvPr id="20" name="Line 36">
            <a:extLst>
              <a:ext uri="{FF2B5EF4-FFF2-40B4-BE49-F238E27FC236}">
                <a16:creationId xmlns="" xmlns:a16="http://schemas.microsoft.com/office/drawing/2014/main" id="{D7BD0FA2-D56F-435F-AA43-9AF3318EBE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0723" y="2934286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Line 37">
            <a:extLst>
              <a:ext uri="{FF2B5EF4-FFF2-40B4-BE49-F238E27FC236}">
                <a16:creationId xmlns="" xmlns:a16="http://schemas.microsoft.com/office/drawing/2014/main" id="{2E317691-F416-45C2-B780-835E265C28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7123" y="3294648"/>
            <a:ext cx="100647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2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="" xmlns:a16="http://schemas.microsoft.com/office/drawing/2014/main" id="{003BEAA0-80C2-429A-AF3A-DBE25CD70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9532"/>
            <a:ext cx="9144000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/>
              <a:t>Основные этапы классического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/>
              <a:t>рентгеноструктурного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409546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DD3ECDA-23C6-452D-9A6D-68141F982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6712"/>
            <a:ext cx="9144000" cy="47089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3333FF"/>
                </a:solidFill>
              </a:rPr>
              <a:t>Рентгеноструктурный анализ </a:t>
            </a:r>
            <a:endParaRPr lang="en-US" altLang="ru-RU" sz="6000" b="1" dirty="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/>
              <a:t>любого материала </a:t>
            </a:r>
            <a:r>
              <a:rPr lang="ru-RU" altLang="ru-RU" sz="6000" b="1" dirty="0">
                <a:solidFill>
                  <a:srgbClr val="FF0000"/>
                </a:solidFill>
              </a:rPr>
              <a:t>складывается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FF0000"/>
                </a:solidFill>
              </a:rPr>
              <a:t>из трех этапов</a:t>
            </a:r>
            <a:endParaRPr lang="ru-RU" alt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9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49A12A5-092B-42CB-82AB-5309C50A74E2}"/>
              </a:ext>
            </a:extLst>
          </p:cNvPr>
          <p:cNvSpPr/>
          <p:nvPr/>
        </p:nvSpPr>
        <p:spPr>
          <a:xfrm>
            <a:off x="-1" y="4495301"/>
            <a:ext cx="9144000" cy="13861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AB79373-2F13-43D5-91B2-E4DA4FF9B52C}"/>
              </a:ext>
            </a:extLst>
          </p:cNvPr>
          <p:cNvSpPr/>
          <p:nvPr/>
        </p:nvSpPr>
        <p:spPr>
          <a:xfrm>
            <a:off x="1329" y="5959873"/>
            <a:ext cx="9143999" cy="825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51C35CA-33BB-40D9-94B0-8E5FDBBE35BB}"/>
              </a:ext>
            </a:extLst>
          </p:cNvPr>
          <p:cNvSpPr/>
          <p:nvPr/>
        </p:nvSpPr>
        <p:spPr>
          <a:xfrm>
            <a:off x="-1" y="3553310"/>
            <a:ext cx="9143999" cy="86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7173" name="Picture 5" descr="IMG">
            <a:extLst>
              <a:ext uri="{FF2B5EF4-FFF2-40B4-BE49-F238E27FC236}">
                <a16:creationId xmlns="" xmlns:a16="http://schemas.microsoft.com/office/drawing/2014/main" id="{72350317-6620-4AC7-BAB3-CF8EBA752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2279"/>
            <a:ext cx="2771564" cy="28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>
            <a:extLst>
              <a:ext uri="{FF2B5EF4-FFF2-40B4-BE49-F238E27FC236}">
                <a16:creationId xmlns="" xmlns:a16="http://schemas.microsoft.com/office/drawing/2014/main" id="{77335B12-D67F-4E02-9E48-6789EC2A3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6835"/>
            <a:ext cx="3833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/>
              <a:t>1</a:t>
            </a:r>
            <a:r>
              <a:rPr lang="ru-RU" altLang="ru-RU" sz="1600" dirty="0"/>
              <a:t>. Геометрия дифракционной картины</a:t>
            </a:r>
          </a:p>
        </p:txBody>
      </p:sp>
      <p:sp>
        <p:nvSpPr>
          <p:cNvPr id="7176" name="Line 8">
            <a:extLst>
              <a:ext uri="{FF2B5EF4-FFF2-40B4-BE49-F238E27FC236}">
                <a16:creationId xmlns="" xmlns:a16="http://schemas.microsoft.com/office/drawing/2014/main" id="{28EFA931-AE50-4BB9-A99B-A6B06D3F8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0575" y="398511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7" name="Text Box 9">
            <a:extLst>
              <a:ext uri="{FF2B5EF4-FFF2-40B4-BE49-F238E27FC236}">
                <a16:creationId xmlns="" xmlns:a16="http://schemas.microsoft.com/office/drawing/2014/main" id="{AFA5DBA5-FB6B-42F0-BA29-19AB5905E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3505521"/>
            <a:ext cx="48529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Элементарная ячейка</a:t>
            </a:r>
            <a:r>
              <a:rPr lang="en-US" altLang="ru-RU" sz="1600" dirty="0"/>
              <a:t> </a:t>
            </a:r>
            <a:r>
              <a:rPr lang="ru-RU" altLang="ru-RU" sz="1600" dirty="0"/>
              <a:t>кристалла, параметры кристаллической решетки </a:t>
            </a:r>
            <a:r>
              <a:rPr lang="en-US" altLang="ru-RU" sz="1600" b="1" dirty="0"/>
              <a:t>a,</a:t>
            </a:r>
            <a:r>
              <a:rPr lang="ru-RU" altLang="ru-RU" sz="1600" b="1" dirty="0"/>
              <a:t> </a:t>
            </a:r>
            <a:r>
              <a:rPr lang="en-US" altLang="ru-RU" sz="1600" b="1" dirty="0"/>
              <a:t>b,</a:t>
            </a:r>
            <a:r>
              <a:rPr lang="ru-RU" altLang="ru-RU" sz="1600" b="1" dirty="0"/>
              <a:t> </a:t>
            </a:r>
            <a:r>
              <a:rPr lang="en-US" altLang="ru-RU" sz="1600" b="1" dirty="0"/>
              <a:t>c,</a:t>
            </a:r>
            <a:r>
              <a:rPr lang="ru-RU" altLang="ru-RU" sz="1600" dirty="0"/>
              <a:t> </a:t>
            </a:r>
            <a:r>
              <a:rPr lang="en-US" altLang="ru-RU" sz="1600" dirty="0">
                <a:latin typeface="Symbol" panose="05050102010706020507" pitchFamily="18" charset="2"/>
              </a:rPr>
              <a:t>a,</a:t>
            </a:r>
            <a:r>
              <a:rPr lang="ru-RU" altLang="ru-RU" sz="1600" dirty="0">
                <a:latin typeface="Symbol" panose="05050102010706020507" pitchFamily="18" charset="2"/>
              </a:rPr>
              <a:t> </a:t>
            </a:r>
            <a:r>
              <a:rPr lang="en-US" altLang="ru-RU" sz="1600" dirty="0">
                <a:latin typeface="Symbol" panose="05050102010706020507" pitchFamily="18" charset="2"/>
              </a:rPr>
              <a:t>b,</a:t>
            </a:r>
            <a:r>
              <a:rPr lang="ru-RU" altLang="ru-RU" sz="1600" dirty="0">
                <a:latin typeface="Symbol" panose="05050102010706020507" pitchFamily="18" charset="2"/>
              </a:rPr>
              <a:t> </a:t>
            </a:r>
            <a:r>
              <a:rPr lang="en-US" altLang="ru-RU" sz="1600" dirty="0">
                <a:latin typeface="Symbol" panose="05050102010706020507" pitchFamily="18" charset="2"/>
              </a:rPr>
              <a:t>g,</a:t>
            </a:r>
            <a:r>
              <a:rPr lang="ru-RU" altLang="ru-RU" sz="1600" dirty="0">
                <a:latin typeface="Symbol" panose="05050102010706020507" pitchFamily="18" charset="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симметрия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="" xmlns:a16="http://schemas.microsoft.com/office/drawing/2014/main" id="{C1D2149D-DA38-4FF9-BCC3-EE64F6D75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" y="4495667"/>
            <a:ext cx="3702682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2</a:t>
            </a:r>
            <a:r>
              <a:rPr lang="ru-RU" altLang="ru-RU" sz="1600" dirty="0">
                <a:solidFill>
                  <a:srgbClr val="FF0000"/>
                </a:solidFill>
              </a:rPr>
              <a:t>. </a:t>
            </a:r>
            <a:r>
              <a:rPr lang="ru-RU" altLang="ru-RU" sz="1600" dirty="0"/>
              <a:t>Интенсивности дифракционных </a:t>
            </a:r>
          </a:p>
          <a:p>
            <a:pPr indent="269875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рефлексов</a:t>
            </a:r>
          </a:p>
        </p:txBody>
      </p:sp>
      <p:sp>
        <p:nvSpPr>
          <p:cNvPr id="7179" name="Text Box 11">
            <a:extLst>
              <a:ext uri="{FF2B5EF4-FFF2-40B4-BE49-F238E27FC236}">
                <a16:creationId xmlns="" xmlns:a16="http://schemas.microsoft.com/office/drawing/2014/main" id="{BA10AE59-673A-43FE-9D2E-B5BC8088F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4" y="4495301"/>
            <a:ext cx="4860927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Функция распределения электронной плотности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Позволяет определить координаты атомов в элементарной ячейке исследуемого материала</a:t>
            </a:r>
          </a:p>
        </p:txBody>
      </p:sp>
      <p:graphicFrame>
        <p:nvGraphicFramePr>
          <p:cNvPr id="7180" name="Object 12">
            <a:extLst>
              <a:ext uri="{FF2B5EF4-FFF2-40B4-BE49-F238E27FC236}">
                <a16:creationId xmlns="" xmlns:a16="http://schemas.microsoft.com/office/drawing/2014/main" id="{4574B8F3-3B09-4BCB-A395-D95A09C072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087237"/>
              </p:ext>
            </p:extLst>
          </p:nvPr>
        </p:nvGraphicFramePr>
        <p:xfrm>
          <a:off x="5641093" y="4728762"/>
          <a:ext cx="220821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84" name="Equation" r:id="rId5" imgW="1638300" imgH="419100" progId="">
                  <p:embed/>
                </p:oleObj>
              </mc:Choice>
              <mc:Fallback>
                <p:oleObj name="Equation" r:id="rId5" imgW="1638300" imgH="419100" progId="">
                  <p:embed/>
                  <p:pic>
                    <p:nvPicPr>
                      <p:cNvPr id="7180" name="Object 12">
                        <a:extLst>
                          <a:ext uri="{FF2B5EF4-FFF2-40B4-BE49-F238E27FC236}">
                            <a16:creationId xmlns="" xmlns:a16="http://schemas.microsoft.com/office/drawing/2014/main" id="{4574B8F3-3B09-4BCB-A395-D95A09C072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1093" y="4728762"/>
                        <a:ext cx="2208213" cy="56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1" name="Text Box 13">
            <a:extLst>
              <a:ext uri="{FF2B5EF4-FFF2-40B4-BE49-F238E27FC236}">
                <a16:creationId xmlns="" xmlns:a16="http://schemas.microsoft.com/office/drawing/2014/main" id="{7E1628FC-B561-402F-83C8-2CC347193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0" y="5982379"/>
            <a:ext cx="3828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3. Тонкая структура дифракционных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    рефлексов и диффузного</a:t>
            </a:r>
          </a:p>
          <a:p>
            <a:pPr indent="269875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рассеяния</a:t>
            </a:r>
          </a:p>
        </p:txBody>
      </p:sp>
      <p:sp>
        <p:nvSpPr>
          <p:cNvPr id="7182" name="Text Box 14">
            <a:extLst>
              <a:ext uri="{FF2B5EF4-FFF2-40B4-BE49-F238E27FC236}">
                <a16:creationId xmlns="" xmlns:a16="http://schemas.microsoft.com/office/drawing/2014/main" id="{C803EC84-8961-47DA-972B-19F7667CE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705" y="6170119"/>
            <a:ext cx="48529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Реальная структура кристаллов</a:t>
            </a:r>
            <a:r>
              <a:rPr lang="en-US" altLang="ru-RU" sz="1600" dirty="0"/>
              <a:t> - </a:t>
            </a:r>
            <a:r>
              <a:rPr lang="ru-RU" altLang="ru-RU" sz="1600" dirty="0"/>
              <a:t> дефекты, нарушения совершенства кристаллов</a:t>
            </a:r>
          </a:p>
        </p:txBody>
      </p:sp>
      <p:sp>
        <p:nvSpPr>
          <p:cNvPr id="3086" name="Text Box 15">
            <a:extLst>
              <a:ext uri="{FF2B5EF4-FFF2-40B4-BE49-F238E27FC236}">
                <a16:creationId xmlns="" xmlns:a16="http://schemas.microsoft.com/office/drawing/2014/main" id="{80F6498D-C18D-4A49-AF98-0B830D0BB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8" y="10339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Источники информации в структурном анализе</a:t>
            </a:r>
          </a:p>
        </p:txBody>
      </p:sp>
      <p:sp>
        <p:nvSpPr>
          <p:cNvPr id="7184" name="Line 16">
            <a:extLst>
              <a:ext uri="{FF2B5EF4-FFF2-40B4-BE49-F238E27FC236}">
                <a16:creationId xmlns="" xmlns:a16="http://schemas.microsoft.com/office/drawing/2014/main" id="{D5DA33CF-F816-4B6A-937B-43425481E3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0575" y="5085184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5" name="Line 17">
            <a:extLst>
              <a:ext uri="{FF2B5EF4-FFF2-40B4-BE49-F238E27FC236}">
                <a16:creationId xmlns="" xmlns:a16="http://schemas.microsoft.com/office/drawing/2014/main" id="{EF26A93B-50AE-4E37-B6ED-628FF94B3A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8532" y="638132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DBABD26-DE79-4D78-BACA-D2F1307CC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634"/>
            <a:ext cx="5219700" cy="2819945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6DB13E7E-C802-438E-A5F4-BB613BB4A17C}"/>
              </a:ext>
            </a:extLst>
          </p:cNvPr>
          <p:cNvCxnSpPr/>
          <p:nvPr/>
        </p:nvCxnSpPr>
        <p:spPr>
          <a:xfrm flipH="1" flipV="1">
            <a:off x="3887417" y="2350763"/>
            <a:ext cx="360040" cy="6480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5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7175" grpId="0"/>
      <p:bldP spid="7176" grpId="0" animBg="1"/>
      <p:bldP spid="7177" grpId="0"/>
      <p:bldP spid="7178" grpId="0" animBg="1"/>
      <p:bldP spid="7179" grpId="0" animBg="1"/>
      <p:bldP spid="7181" grpId="0"/>
      <p:bldP spid="7182" grpId="0"/>
      <p:bldP spid="3086" grpId="0" animBg="1"/>
      <p:bldP spid="7184" grpId="0" animBg="1"/>
      <p:bldP spid="718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3A02DF1-FC48-453A-879D-834B9B880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848"/>
            <a:ext cx="9144000" cy="304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Определение симметрии кристаллической решетки, </a:t>
            </a:r>
            <a:r>
              <a:rPr lang="ru-RU" altLang="ru-RU" dirty="0"/>
              <a:t>класса симметрии</a:t>
            </a:r>
            <a:r>
              <a:rPr lang="en-US" altLang="ru-RU" dirty="0"/>
              <a:t> </a:t>
            </a:r>
            <a:r>
              <a:rPr lang="ru-RU" altLang="ru-RU" dirty="0"/>
              <a:t>(сингонии)</a:t>
            </a:r>
            <a:r>
              <a:rPr lang="ru-RU" altLang="ru-RU" dirty="0">
                <a:solidFill>
                  <a:srgbClr val="3333FF"/>
                </a:solidFill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996633"/>
                </a:solidFill>
              </a:rPr>
              <a:t>параметров элементарной ячейки кристалла</a:t>
            </a:r>
            <a:r>
              <a:rPr lang="ru-RU" altLang="ru-RU" dirty="0">
                <a:solidFill>
                  <a:srgbClr val="3333FF"/>
                </a:solidFill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Далее из анализа погашенных интенсивностей определяется </a:t>
            </a:r>
            <a:r>
              <a:rPr lang="ru-RU" altLang="ru-RU" dirty="0">
                <a:solidFill>
                  <a:srgbClr val="00B050"/>
                </a:solidFill>
              </a:rPr>
              <a:t>пространственная группа</a:t>
            </a:r>
            <a:r>
              <a:rPr lang="ru-RU" altLang="ru-RU" dirty="0">
                <a:solidFill>
                  <a:srgbClr val="3333FF"/>
                </a:solidFill>
              </a:rPr>
              <a:t> симметрии кристалла </a:t>
            </a:r>
            <a:endParaRPr lang="ru-RU" alt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139D1DC-8EFD-4E33-A0A4-E8D12C6A9726}"/>
              </a:ext>
            </a:extLst>
          </p:cNvPr>
          <p:cNvSpPr txBox="1"/>
          <p:nvPr/>
        </p:nvSpPr>
        <p:spPr>
          <a:xfrm>
            <a:off x="2195736" y="332656"/>
            <a:ext cx="5072030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altLang="ru-RU" sz="9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1-й этап</a:t>
            </a:r>
            <a:endParaRPr lang="ru-RU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56792"/>
            <a:ext cx="91440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solidFill>
                  <a:srgbClr val="3333FF"/>
                </a:solidFill>
              </a:rPr>
              <a:t>Краткое </a:t>
            </a:r>
          </a:p>
          <a:p>
            <a:pPr algn="ctr"/>
            <a:r>
              <a:rPr lang="ru-RU" sz="7200" dirty="0">
                <a:solidFill>
                  <a:srgbClr val="3333FF"/>
                </a:solidFill>
              </a:rPr>
              <a:t>напоминание пройденного</a:t>
            </a:r>
            <a:r>
              <a:rPr lang="ru-RU" sz="7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426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E9800BD-1B2C-41D2-9DE2-5DED6F6DD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32722"/>
            <a:ext cx="9144000" cy="35394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Определение координат атомов в элементарной ячейке кристалла, значительно сложнее.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Дело в том, что в эксперименте мы измеряем интенсивности дифракционных рефлексов т.е. определяем квадрат модуля амплитуды структурных амплитуд |</a:t>
            </a:r>
            <a:r>
              <a:rPr lang="en-US" altLang="ru-RU" sz="2800" i="1" dirty="0">
                <a:solidFill>
                  <a:srgbClr val="3333FF"/>
                </a:solidFill>
              </a:rPr>
              <a:t>F</a:t>
            </a:r>
            <a:r>
              <a:rPr lang="ru-RU" altLang="ru-RU" sz="2800" i="1" dirty="0">
                <a:solidFill>
                  <a:srgbClr val="3333FF"/>
                </a:solidFill>
              </a:rPr>
              <a:t>(</a:t>
            </a:r>
            <a:r>
              <a:rPr lang="en-US" altLang="ru-RU" sz="2800" i="1" dirty="0" err="1">
                <a:solidFill>
                  <a:srgbClr val="3333FF"/>
                </a:solidFill>
              </a:rPr>
              <a:t>hkl</a:t>
            </a:r>
            <a:r>
              <a:rPr lang="ru-RU" altLang="ru-RU" sz="2800" i="1" dirty="0">
                <a:solidFill>
                  <a:srgbClr val="3333FF"/>
                </a:solidFill>
              </a:rPr>
              <a:t>)</a:t>
            </a:r>
            <a:r>
              <a:rPr lang="ru-RU" altLang="ru-RU" sz="2800" dirty="0">
                <a:solidFill>
                  <a:srgbClr val="3333FF"/>
                </a:solidFill>
              </a:rPr>
              <a:t>|</a:t>
            </a:r>
            <a:r>
              <a:rPr lang="ru-RU" altLang="ru-RU" sz="2800" baseline="30000" dirty="0">
                <a:solidFill>
                  <a:srgbClr val="3333FF"/>
                </a:solidFill>
              </a:rPr>
              <a:t>2</a:t>
            </a:r>
            <a:r>
              <a:rPr lang="ru-RU" altLang="ru-RU" sz="2800" dirty="0">
                <a:solidFill>
                  <a:srgbClr val="3333FF"/>
                </a:solidFill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А вот фазы дифракционных рефлексов </a:t>
            </a:r>
            <a:r>
              <a:rPr lang="ru-RU" altLang="ru-RU" sz="2800" b="1" i="1" dirty="0">
                <a:solidFill>
                  <a:srgbClr val="C00000"/>
                </a:solidFill>
              </a:rPr>
              <a:t>α(</a:t>
            </a:r>
            <a:r>
              <a:rPr lang="en-US" altLang="ru-RU" sz="2800" b="1" i="1" dirty="0" err="1">
                <a:solidFill>
                  <a:srgbClr val="C00000"/>
                </a:solidFill>
              </a:rPr>
              <a:t>hkl</a:t>
            </a:r>
            <a:r>
              <a:rPr lang="ru-RU" altLang="ru-RU" sz="2800" b="1" i="1" dirty="0">
                <a:solidFill>
                  <a:srgbClr val="C00000"/>
                </a:solidFill>
              </a:rPr>
              <a:t>)</a:t>
            </a:r>
            <a:r>
              <a:rPr lang="ru-RU" altLang="ru-RU" sz="2800" b="1" dirty="0">
                <a:solidFill>
                  <a:srgbClr val="C00000"/>
                </a:solidFill>
              </a:rPr>
              <a:t> недоступны для измерений 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69D46F9A-8D75-4BAC-AE26-55142ADB6B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916181"/>
              </p:ext>
            </p:extLst>
          </p:nvPr>
        </p:nvGraphicFramePr>
        <p:xfrm>
          <a:off x="0" y="5006614"/>
          <a:ext cx="9144000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8" name="Equation" r:id="rId3" imgW="2959100" imgH="609600" progId="">
                  <p:embed/>
                </p:oleObj>
              </mc:Choice>
              <mc:Fallback>
                <p:oleObj name="Equation" r:id="rId3" imgW="2959100" imgH="60960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69D46F9A-8D75-4BAC-AE26-55142ADB6B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06614"/>
                        <a:ext cx="9144000" cy="1790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9462DB4-7467-435F-BA22-9A33257F5386}"/>
              </a:ext>
            </a:extLst>
          </p:cNvPr>
          <p:cNvSpPr txBox="1"/>
          <p:nvPr/>
        </p:nvSpPr>
        <p:spPr>
          <a:xfrm>
            <a:off x="0" y="-171400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9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2-й этап</a:t>
            </a:r>
            <a:endParaRPr lang="ru-RU" sz="96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51C20F-1581-4D8F-BC3B-BFB5C5F890FE}"/>
              </a:ext>
            </a:extLst>
          </p:cNvPr>
          <p:cNvSpPr txBox="1"/>
          <p:nvPr/>
        </p:nvSpPr>
        <p:spPr>
          <a:xfrm>
            <a:off x="8536" y="2780928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реальной структуры кристалла т.е. изучение блочной структуры кристаллов, локальных и межблочных деформаций решетки, определение типа, количества и расположения дефектов в объеме кристалла </a:t>
            </a:r>
            <a:r>
              <a:rPr 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(получения карты дефектов)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69ED13-3205-4365-9942-3F3340AB2380}"/>
              </a:ext>
            </a:extLst>
          </p:cNvPr>
          <p:cNvSpPr txBox="1"/>
          <p:nvPr/>
        </p:nvSpPr>
        <p:spPr>
          <a:xfrm>
            <a:off x="-2091" y="1052736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3-й этап</a:t>
            </a:r>
            <a:endParaRPr lang="ru-RU" sz="9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3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A90AE1D-16A9-48E9-B5CA-74B4F7FA8069}"/>
              </a:ext>
            </a:extLst>
          </p:cNvPr>
          <p:cNvSpPr txBox="1"/>
          <p:nvPr/>
        </p:nvSpPr>
        <p:spPr>
          <a:xfrm>
            <a:off x="0" y="1988840"/>
            <a:ext cx="91440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Рассмотрим </a:t>
            </a:r>
          </a:p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более подробно </a:t>
            </a:r>
          </a:p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каждый этап</a:t>
            </a:r>
          </a:p>
        </p:txBody>
      </p:sp>
    </p:spTree>
    <p:extLst>
      <p:ext uri="{BB962C8B-B14F-4D97-AF65-F5344CB8AC3E}">
        <p14:creationId xmlns:p14="http://schemas.microsoft.com/office/powerpoint/2010/main" val="1924752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0EE328-5B8B-447E-9EB0-BEB607BA629C}"/>
              </a:ext>
            </a:extLst>
          </p:cNvPr>
          <p:cNvSpPr txBox="1"/>
          <p:nvPr/>
        </p:nvSpPr>
        <p:spPr>
          <a:xfrm>
            <a:off x="0" y="1340768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1-й этап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07D20C-DDEC-48F7-8485-68257FDA7815}"/>
              </a:ext>
            </a:extLst>
          </p:cNvPr>
          <p:cNvSpPr txBox="1"/>
          <p:nvPr/>
        </p:nvSpPr>
        <p:spPr>
          <a:xfrm>
            <a:off x="0" y="3416061"/>
            <a:ext cx="9144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</a:p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параметров элементарной ячейки и симметрии решетки</a:t>
            </a:r>
          </a:p>
        </p:txBody>
      </p:sp>
    </p:spTree>
    <p:extLst>
      <p:ext uri="{BB962C8B-B14F-4D97-AF65-F5344CB8AC3E}">
        <p14:creationId xmlns:p14="http://schemas.microsoft.com/office/powerpoint/2010/main" val="3413546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BD4B630-1960-4C4F-960C-902D27555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984" y="25011"/>
            <a:ext cx="91440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/>
              <a:t>Для решения этих задач обычно используются разные методы анализа.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i="1" dirty="0"/>
              <a:t>Рассмотрим наиболее распространенные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852936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3333FF"/>
                </a:solidFill>
              </a:rPr>
              <a:t>1. </a:t>
            </a:r>
            <a:r>
              <a:rPr lang="ru-RU" altLang="ru-RU" sz="4000" b="1" dirty="0" err="1">
                <a:solidFill>
                  <a:srgbClr val="3333FF"/>
                </a:solidFill>
              </a:rPr>
              <a:t>Лауэграммы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-8984" y="3723129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339966"/>
                </a:solidFill>
              </a:rPr>
              <a:t>2. Рентгенограммы вращения-качания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-8984" y="5235297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996633"/>
                </a:solidFill>
              </a:rPr>
              <a:t>3. </a:t>
            </a:r>
            <a:r>
              <a:rPr lang="ru-RU" altLang="ru-RU" sz="4000" b="1" dirty="0" err="1">
                <a:solidFill>
                  <a:srgbClr val="996633"/>
                </a:solidFill>
              </a:rPr>
              <a:t>Дебаеграммы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105490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C000"/>
                </a:solidFill>
              </a:rPr>
              <a:t>4. </a:t>
            </a:r>
            <a:r>
              <a:rPr lang="ru-RU" altLang="ru-RU" sz="4000" b="1" dirty="0" err="1">
                <a:solidFill>
                  <a:srgbClr val="FFC000"/>
                </a:solidFill>
              </a:rPr>
              <a:t>Дифрактометрия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402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>
            <a:extLst>
              <a:ext uri="{FF2B5EF4-FFF2-40B4-BE49-F238E27FC236}">
                <a16:creationId xmlns="" xmlns:a16="http://schemas.microsoft.com/office/drawing/2014/main" id="{136D0CB2-63B0-4701-9FB7-706B77257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0575"/>
            <a:ext cx="9144000" cy="24929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/>
              <a:t>1.Метод </a:t>
            </a:r>
            <a:r>
              <a:rPr lang="ru-RU" altLang="ru-RU" sz="6000" b="1" dirty="0" err="1"/>
              <a:t>Лауэграмм</a:t>
            </a:r>
            <a:r>
              <a:rPr lang="ru-RU" altLang="ru-RU" sz="60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333FF"/>
                </a:solidFill>
              </a:rPr>
              <a:t>(Неподвижный кристалл</a:t>
            </a:r>
            <a:r>
              <a:rPr lang="ru-RU" altLang="ru-RU" sz="6000" b="1" dirty="0">
                <a:solidFill>
                  <a:srgbClr val="3333FF"/>
                </a:solidFill>
              </a:rPr>
              <a:t>, </a:t>
            </a:r>
            <a:r>
              <a:rPr lang="ru-RU" altLang="ru-RU" sz="3600" b="1" dirty="0">
                <a:solidFill>
                  <a:srgbClr val="3333FF"/>
                </a:solidFill>
              </a:rPr>
              <a:t>полихроматическое излучение)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G">
            <a:extLst>
              <a:ext uri="{FF2B5EF4-FFF2-40B4-BE49-F238E27FC236}">
                <a16:creationId xmlns="" xmlns:a16="http://schemas.microsoft.com/office/drawing/2014/main" id="{7A2A0504-D2FD-48A4-BBFA-AEA7EF94C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18" y="841106"/>
            <a:ext cx="4173343" cy="424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1E58CDD-BBB7-4546-92BE-60D15E8AB835}"/>
              </a:ext>
            </a:extLst>
          </p:cNvPr>
          <p:cNvSpPr txBox="1"/>
          <p:nvPr/>
        </p:nvSpPr>
        <p:spPr>
          <a:xfrm>
            <a:off x="0" y="4397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Схема получения </a:t>
            </a:r>
            <a:r>
              <a:rPr lang="ru-RU" sz="3600" b="1" dirty="0" err="1"/>
              <a:t>Лауэграмм</a:t>
            </a:r>
            <a:endParaRPr lang="ru-RU" sz="36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E09A530-1CAB-4964-965F-7D6DB2494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20" y="1090937"/>
            <a:ext cx="4199818" cy="37444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82000B-8EAD-45E4-B5E7-4F92BABC1ACD}"/>
              </a:ext>
            </a:extLst>
          </p:cNvPr>
          <p:cNvSpPr txBox="1"/>
          <p:nvPr/>
        </p:nvSpPr>
        <p:spPr>
          <a:xfrm>
            <a:off x="0" y="5288340"/>
            <a:ext cx="915476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Анализируется геометрия расположения дифракционных рефлексов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(определяются координаты рефлексов </a:t>
            </a:r>
            <a:r>
              <a:rPr lang="en-US" sz="3200" dirty="0" err="1">
                <a:solidFill>
                  <a:srgbClr val="C00000"/>
                </a:solidFill>
              </a:rPr>
              <a:t>x</a:t>
            </a:r>
            <a:r>
              <a:rPr lang="en-US" sz="3200" baseline="-25000" dirty="0" err="1">
                <a:solidFill>
                  <a:srgbClr val="C00000"/>
                </a:solidFill>
              </a:rPr>
              <a:t>i</a:t>
            </a:r>
            <a:r>
              <a:rPr lang="en-US" sz="3200" dirty="0" err="1">
                <a:solidFill>
                  <a:srgbClr val="C00000"/>
                </a:solidFill>
              </a:rPr>
              <a:t>,y</a:t>
            </a:r>
            <a:r>
              <a:rPr lang="en-US" sz="3200" baseline="-25000" dirty="0" err="1">
                <a:solidFill>
                  <a:srgbClr val="C00000"/>
                </a:solidFill>
              </a:rPr>
              <a:t>i</a:t>
            </a:r>
            <a:r>
              <a:rPr lang="en-US" sz="3200" dirty="0" err="1">
                <a:solidFill>
                  <a:srgbClr val="C00000"/>
                </a:solidFill>
              </a:rPr>
              <a:t>,z</a:t>
            </a:r>
            <a:r>
              <a:rPr lang="en-US" sz="3200" baseline="-25000" dirty="0" err="1">
                <a:solidFill>
                  <a:srgbClr val="C00000"/>
                </a:solidFill>
              </a:rPr>
              <a:t>i</a:t>
            </a:r>
            <a:r>
              <a:rPr lang="en-US" sz="3200" b="1" dirty="0">
                <a:solidFill>
                  <a:srgbClr val="C00000"/>
                </a:solidFill>
              </a:rPr>
              <a:t>)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2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>
            <a:extLst>
              <a:ext uri="{FF2B5EF4-FFF2-40B4-BE49-F238E27FC236}">
                <a16:creationId xmlns="" xmlns:a16="http://schemas.microsoft.com/office/drawing/2014/main" id="{DD039BFB-262F-4688-AF78-1CC5F0C3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Типичная </a:t>
            </a:r>
            <a:r>
              <a:rPr lang="ru-RU" altLang="ru-RU" sz="4000" b="1" dirty="0" err="1">
                <a:solidFill>
                  <a:srgbClr val="3333FF"/>
                </a:solidFill>
              </a:rPr>
              <a:t>лауэграмма</a:t>
            </a:r>
            <a:r>
              <a:rPr lang="ru-RU" altLang="ru-RU" sz="4000" b="1" dirty="0">
                <a:solidFill>
                  <a:srgbClr val="3333FF"/>
                </a:solidFill>
              </a:rPr>
              <a:t> монокристалла</a:t>
            </a:r>
            <a:r>
              <a:rPr lang="en-US" altLang="ru-RU" sz="4000" b="1" dirty="0">
                <a:solidFill>
                  <a:srgbClr val="3333FF"/>
                </a:solidFill>
              </a:rPr>
              <a:t> </a:t>
            </a:r>
            <a:r>
              <a:rPr lang="en-US" altLang="ru-RU" sz="4000" b="1" dirty="0" err="1">
                <a:solidFill>
                  <a:srgbClr val="3333FF"/>
                </a:solidFill>
              </a:rPr>
              <a:t>NaCl</a:t>
            </a:r>
            <a:endParaRPr lang="ru-RU" altLang="ru-RU" sz="4000" b="1" dirty="0">
              <a:solidFill>
                <a:srgbClr val="3333FF"/>
              </a:solidFill>
            </a:endParaRPr>
          </a:p>
        </p:txBody>
      </p:sp>
      <p:sp>
        <p:nvSpPr>
          <p:cNvPr id="5124" name="Text Box 6">
            <a:extLst>
              <a:ext uri="{FF2B5EF4-FFF2-40B4-BE49-F238E27FC236}">
                <a16:creationId xmlns="" xmlns:a16="http://schemas.microsoft.com/office/drawing/2014/main" id="{DB29BC93-8813-4C00-8B63-6FF60320D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519" y="5660234"/>
            <a:ext cx="5070475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</a:rPr>
              <a:t>Ось </a:t>
            </a:r>
            <a:r>
              <a:rPr lang="en-US" altLang="ru-RU" sz="1800" b="1" dirty="0">
                <a:solidFill>
                  <a:srgbClr val="3333FF"/>
                </a:solidFill>
              </a:rPr>
              <a:t>[</a:t>
            </a:r>
            <a:r>
              <a:rPr lang="ru-RU" altLang="ru-RU" sz="1800" b="1" dirty="0">
                <a:solidFill>
                  <a:srgbClr val="3333FF"/>
                </a:solidFill>
              </a:rPr>
              <a:t>001</a:t>
            </a:r>
            <a:r>
              <a:rPr lang="en-US" altLang="ru-RU" sz="1800" b="1" dirty="0">
                <a:solidFill>
                  <a:srgbClr val="3333FF"/>
                </a:solidFill>
              </a:rPr>
              <a:t>] </a:t>
            </a:r>
            <a:r>
              <a:rPr lang="ru-RU" altLang="ru-RU" sz="1800" b="1" dirty="0">
                <a:solidFill>
                  <a:srgbClr val="3333FF"/>
                </a:solidFill>
              </a:rPr>
              <a:t>направлена вдоль рентгеновского пучка перпендикулярно плоскости рисунка.</a:t>
            </a:r>
            <a:r>
              <a:rPr lang="en-US" altLang="ru-RU" sz="1800" b="1" dirty="0">
                <a:solidFill>
                  <a:srgbClr val="3333FF"/>
                </a:solidFill>
              </a:rPr>
              <a:t> </a:t>
            </a:r>
            <a:r>
              <a:rPr lang="ru-RU" altLang="ru-RU" sz="1800" b="1" dirty="0">
                <a:solidFill>
                  <a:srgbClr val="3333FF"/>
                </a:solidFill>
              </a:rPr>
              <a:t>Ось </a:t>
            </a:r>
            <a:r>
              <a:rPr lang="en-US" altLang="ru-RU" sz="1800" b="1" dirty="0">
                <a:solidFill>
                  <a:srgbClr val="3333FF"/>
                </a:solidFill>
              </a:rPr>
              <a:t>[010] </a:t>
            </a:r>
            <a:r>
              <a:rPr lang="ru-RU" altLang="ru-RU" sz="1800" b="1" dirty="0">
                <a:solidFill>
                  <a:srgbClr val="3333FF"/>
                </a:solidFill>
              </a:rPr>
              <a:t>расположена вертикально. Излучение </a:t>
            </a:r>
            <a:r>
              <a:rPr lang="en-US" altLang="ru-RU" sz="1800" b="1" dirty="0" err="1">
                <a:solidFill>
                  <a:srgbClr val="3333FF"/>
                </a:solidFill>
              </a:rPr>
              <a:t>MoK</a:t>
            </a:r>
            <a:r>
              <a:rPr lang="el-GR" altLang="ru-RU" sz="1800" b="1" dirty="0">
                <a:solidFill>
                  <a:srgbClr val="3333FF"/>
                </a:solidFill>
              </a:rPr>
              <a:t>α</a:t>
            </a:r>
            <a:endParaRPr lang="ru-RU" altLang="ru-RU" sz="1800" b="1" dirty="0">
              <a:solidFill>
                <a:srgbClr val="3333FF"/>
              </a:solidFill>
            </a:endParaRPr>
          </a:p>
        </p:txBody>
      </p:sp>
      <p:pic>
        <p:nvPicPr>
          <p:cNvPr id="5125" name="Picture 7" descr="сканирование0003a-1">
            <a:extLst>
              <a:ext uri="{FF2B5EF4-FFF2-40B4-BE49-F238E27FC236}">
                <a16:creationId xmlns="" xmlns:a16="http://schemas.microsoft.com/office/drawing/2014/main" id="{895ECEAA-AAF1-461E-985E-7A42A60C9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7" y="1462598"/>
            <a:ext cx="300355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8">
            <a:extLst>
              <a:ext uri="{FF2B5EF4-FFF2-40B4-BE49-F238E27FC236}">
                <a16:creationId xmlns="" xmlns:a16="http://schemas.microsoft.com/office/drawing/2014/main" id="{1053E11D-E896-471D-82C6-4B911FA24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06" y="6002853"/>
            <a:ext cx="34925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Типичная гониометрическая головка с образцом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(</a:t>
            </a:r>
            <a:r>
              <a:rPr lang="ru-RU" altLang="ru-RU" sz="1600" b="1" dirty="0" err="1"/>
              <a:t>мирогониометр</a:t>
            </a:r>
            <a:r>
              <a:rPr lang="ru-RU" altLang="ru-RU" sz="1600" b="1" dirty="0"/>
              <a:t>) </a:t>
            </a:r>
          </a:p>
        </p:txBody>
      </p:sp>
      <p:pic>
        <p:nvPicPr>
          <p:cNvPr id="11270" name="Picture 7" descr="H:\Лауэграмма 1.tif">
            <a:extLst>
              <a:ext uri="{FF2B5EF4-FFF2-40B4-BE49-F238E27FC236}">
                <a16:creationId xmlns="" xmlns:a16="http://schemas.microsoft.com/office/drawing/2014/main" id="{6A245AD0-24E5-411B-A922-9BAACC3F3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46" y="1521478"/>
            <a:ext cx="4205327" cy="39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4" grpId="0" animBg="1"/>
      <p:bldP spid="51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rc_mi" descr="Картинки по запросу много кружный рентгеновский дифрактометр">
            <a:hlinkClick r:id="rId2"/>
            <a:extLst>
              <a:ext uri="{FF2B5EF4-FFF2-40B4-BE49-F238E27FC236}">
                <a16:creationId xmlns="" xmlns:a16="http://schemas.microsoft.com/office/drawing/2014/main" id="{32C1B6C6-C934-4125-829F-7CA48F2B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871538"/>
            <a:ext cx="1712913" cy="2562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irc_mi" descr="Картинки по запросу много кружный рентгеновский дифрактометр">
            <a:hlinkClick r:id="rId4"/>
            <a:extLst>
              <a:ext uri="{FF2B5EF4-FFF2-40B4-BE49-F238E27FC236}">
                <a16:creationId xmlns="" xmlns:a16="http://schemas.microsoft.com/office/drawing/2014/main" id="{A2385565-6B80-474B-A577-91B2524F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1176338"/>
            <a:ext cx="2808287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Рисунок 3" descr="Картинки по запросу много кружный рентгеновский дифрактометр">
            <a:hlinkClick r:id="rId6"/>
            <a:extLst>
              <a:ext uri="{FF2B5EF4-FFF2-40B4-BE49-F238E27FC236}">
                <a16:creationId xmlns="" xmlns:a16="http://schemas.microsoft.com/office/drawing/2014/main" id="{AA2663F4-A311-4777-A7A6-F7CF90664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43000"/>
            <a:ext cx="2827337" cy="4254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Box 1">
            <a:extLst>
              <a:ext uri="{FF2B5EF4-FFF2-40B4-BE49-F238E27FC236}">
                <a16:creationId xmlns="" xmlns:a16="http://schemas.microsoft.com/office/drawing/2014/main" id="{801A2C0B-3472-46E6-AE72-C3E8EDE9B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3333FF"/>
                </a:solidFill>
              </a:rPr>
              <a:t>Гониометрические головки</a:t>
            </a:r>
          </a:p>
        </p:txBody>
      </p:sp>
      <p:pic>
        <p:nvPicPr>
          <p:cNvPr id="77830" name="Picture 6" descr="H:\X-Ray_Cameras\IMG_6772 a.jpg">
            <a:extLst>
              <a:ext uri="{FF2B5EF4-FFF2-40B4-BE49-F238E27FC236}">
                <a16:creationId xmlns="" xmlns:a16="http://schemas.microsoft.com/office/drawing/2014/main" id="{D20EE61B-EF17-4FD6-93BA-FAF2CD157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489743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7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РКСО 1.tif">
            <a:extLst>
              <a:ext uri="{FF2B5EF4-FFF2-40B4-BE49-F238E27FC236}">
                <a16:creationId xmlns="" xmlns:a16="http://schemas.microsoft.com/office/drawing/2014/main" id="{785B89ED-BEF8-41E4-B168-4031A357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125538"/>
            <a:ext cx="47625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Прямоугольник 1">
            <a:extLst>
              <a:ext uri="{FF2B5EF4-FFF2-40B4-BE49-F238E27FC236}">
                <a16:creationId xmlns="" xmlns:a16="http://schemas.microsoft.com/office/drawing/2014/main" id="{911E93E3-A4FD-4E4D-BD78-2AB63EDE2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4288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Общий вид камеры РКСО для получения </a:t>
            </a:r>
            <a:r>
              <a:rPr lang="ru-RU" altLang="ru-RU" sz="2400" b="1" dirty="0" err="1">
                <a:solidFill>
                  <a:srgbClr val="3333FF"/>
                </a:solidFill>
              </a:rPr>
              <a:t>лауэграмм</a:t>
            </a:r>
            <a:r>
              <a:rPr lang="ru-RU" altLang="ru-RU" sz="24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(разработка </a:t>
            </a:r>
            <a:r>
              <a:rPr lang="ru-RU" altLang="ru-RU" sz="2400" b="1" dirty="0" err="1"/>
              <a:t>Физ</a:t>
            </a:r>
            <a:r>
              <a:rPr lang="ru-RU" altLang="ru-RU" sz="2400" b="1" dirty="0"/>
              <a:t>-Фак МГУ)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D4C3A1A3-1AC1-40D9-9089-1CA0642B1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47572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3333FF"/>
                </a:solidFill>
              </a:rPr>
              <a:t>(зачем нужен этот курс </a:t>
            </a:r>
            <a:endParaRPr lang="en-US" altLang="ru-RU" sz="4800" b="1" dirty="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FF0000"/>
                </a:solidFill>
              </a:rPr>
              <a:t>и эта наука</a:t>
            </a:r>
            <a:r>
              <a:rPr lang="en-US" altLang="ru-RU" sz="4800" b="1" dirty="0">
                <a:solidFill>
                  <a:srgbClr val="FF0000"/>
                </a:solidFill>
              </a:rPr>
              <a:t> </a:t>
            </a:r>
            <a:r>
              <a:rPr lang="ru-RU" altLang="ru-RU" sz="4800" b="1" dirty="0">
                <a:solidFill>
                  <a:srgbClr val="FF0000"/>
                </a:solidFill>
              </a:rPr>
              <a:t>вообще</a:t>
            </a:r>
            <a:r>
              <a:rPr lang="ru-RU" altLang="ru-RU" sz="4800" b="1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23236"/>
            <a:ext cx="91440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ДИФРАКЦИОННЫЙ </a:t>
            </a:r>
            <a:endParaRPr lang="en-US" sz="6000" b="1" dirty="0">
              <a:solidFill>
                <a:srgbClr val="FF0000"/>
              </a:solidFill>
            </a:endParaRPr>
          </a:p>
          <a:p>
            <a:pPr algn="ctr"/>
            <a:r>
              <a:rPr lang="ru-RU" sz="6000" b="1" dirty="0">
                <a:solidFill>
                  <a:srgbClr val="FF0000"/>
                </a:solidFill>
              </a:rPr>
              <a:t>СТРУКТУРНЫЙ </a:t>
            </a:r>
            <a:endParaRPr lang="en-US" sz="6000" b="1" dirty="0">
              <a:solidFill>
                <a:srgbClr val="FF0000"/>
              </a:solidFill>
            </a:endParaRPr>
          </a:p>
          <a:p>
            <a:pPr algn="ctr"/>
            <a:r>
              <a:rPr lang="ru-RU" sz="6000" b="1" dirty="0">
                <a:solidFill>
                  <a:srgbClr val="FF0000"/>
                </a:solidFill>
              </a:rPr>
              <a:t>АНАЛИЗ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42143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="" xmlns:a16="http://schemas.microsoft.com/office/drawing/2014/main" id="{F01023CA-7037-45D5-962A-2252B27B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893763"/>
            <a:ext cx="38735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3">
            <a:extLst>
              <a:ext uri="{FF2B5EF4-FFF2-40B4-BE49-F238E27FC236}">
                <a16:creationId xmlns="" xmlns:a16="http://schemas.microsoft.com/office/drawing/2014/main" id="{C40A77C7-3E8B-41D7-AF10-5C6B73DA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93763"/>
            <a:ext cx="3673475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FCCC3C-E027-4937-A62F-2E2009027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Рентгеновская камера РКСО предназначена для получения прямых</a:t>
            </a:r>
            <a:r>
              <a:rPr lang="en-US" altLang="ru-RU" sz="2400" b="1">
                <a:solidFill>
                  <a:srgbClr val="3333FF"/>
                </a:solidFill>
              </a:rPr>
              <a:t> </a:t>
            </a:r>
            <a:r>
              <a:rPr lang="ru-RU" altLang="ru-RU" sz="2400" b="1">
                <a:solidFill>
                  <a:srgbClr val="3333FF"/>
                </a:solidFill>
              </a:rPr>
              <a:t>(а) и обратных лауэграмм (б)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AE3015-DD3C-481C-BAE4-FC6186EF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5375275"/>
            <a:ext cx="9155113" cy="1476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1 - Основание камеры – платформа с регулировочными винтами 13; 2 – стойка крепления коллиматора 5, 6, 7; 3, 4, 9 – механизм гониометрического лимба и гониометрической головки 16; 8, 10, 11 – механизм крепления кассет; 14, 15 - плоская кассета; 12 - специальная подставка для крепления гониометрической головки (режим эпиграмм)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>
            <a:extLst>
              <a:ext uri="{FF2B5EF4-FFF2-40B4-BE49-F238E27FC236}">
                <a16:creationId xmlns="" xmlns:a16="http://schemas.microsoft.com/office/drawing/2014/main" id="{7E2452CD-282D-4A03-8407-9EF7CFACF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Общий вид камер РКСО для получения </a:t>
            </a:r>
            <a:r>
              <a:rPr lang="ru-RU" altLang="ru-RU" sz="2400" b="1" dirty="0" err="1">
                <a:solidFill>
                  <a:srgbClr val="3333FF"/>
                </a:solidFill>
              </a:rPr>
              <a:t>лауэграмм</a:t>
            </a:r>
            <a:r>
              <a:rPr lang="ru-RU" altLang="ru-RU" sz="2400" b="1" dirty="0">
                <a:solidFill>
                  <a:srgbClr val="3333FF"/>
                </a:solidFill>
              </a:rPr>
              <a:t> и эпиграмм</a:t>
            </a:r>
            <a:r>
              <a:rPr lang="ru-RU" altLang="ru-RU" sz="24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(разработка </a:t>
            </a:r>
            <a:r>
              <a:rPr lang="ru-RU" altLang="ru-RU" sz="2400" b="1" dirty="0" err="1"/>
              <a:t>Физ</a:t>
            </a:r>
            <a:r>
              <a:rPr lang="ru-RU" altLang="ru-RU" sz="2400" b="1" dirty="0"/>
              <a:t>-Фак МГУ)</a:t>
            </a:r>
          </a:p>
        </p:txBody>
      </p:sp>
      <p:sp>
        <p:nvSpPr>
          <p:cNvPr id="14339" name="Text Box 7">
            <a:extLst>
              <a:ext uri="{FF2B5EF4-FFF2-40B4-BE49-F238E27FC236}">
                <a16:creationId xmlns="" xmlns:a16="http://schemas.microsoft.com/office/drawing/2014/main" id="{8D0E11F4-FCCB-47D6-B71F-ECC86140D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445125"/>
            <a:ext cx="33035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Камера для получения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прямых лауэграмм</a:t>
            </a:r>
          </a:p>
        </p:txBody>
      </p:sp>
      <p:sp>
        <p:nvSpPr>
          <p:cNvPr id="14340" name="Text Box 8">
            <a:extLst>
              <a:ext uri="{FF2B5EF4-FFF2-40B4-BE49-F238E27FC236}">
                <a16:creationId xmlns="" xmlns:a16="http://schemas.microsoft.com/office/drawing/2014/main" id="{D9AA1560-BE25-4894-AE1A-8C796D276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445125"/>
            <a:ext cx="36480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Камера дл получения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обратных лауэграмм (эпиграмм)</a:t>
            </a:r>
          </a:p>
        </p:txBody>
      </p:sp>
      <p:pic>
        <p:nvPicPr>
          <p:cNvPr id="14341" name="Picture 8" descr="сканирование0005a-11">
            <a:extLst>
              <a:ext uri="{FF2B5EF4-FFF2-40B4-BE49-F238E27FC236}">
                <a16:creationId xmlns="" xmlns:a16="http://schemas.microsoft.com/office/drawing/2014/main" id="{9A52FB5D-2F8E-49BF-88BD-A71EC6DD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33035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 descr="сканирование0005a-21">
            <a:extLst>
              <a:ext uri="{FF2B5EF4-FFF2-40B4-BE49-F238E27FC236}">
                <a16:creationId xmlns="" xmlns:a16="http://schemas.microsoft.com/office/drawing/2014/main" id="{CDB691A7-4DC1-473D-9CE7-27DB3EEE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30670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 animBg="1"/>
      <p:bldP spid="143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 descr="Laue-1">
            <a:extLst>
              <a:ext uri="{FF2B5EF4-FFF2-40B4-BE49-F238E27FC236}">
                <a16:creationId xmlns="" xmlns:a16="http://schemas.microsoft.com/office/drawing/2014/main" id="{0835883E-C967-4CA8-8CCB-F390F66DA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836712"/>
            <a:ext cx="4796268" cy="578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>
            <a:extLst>
              <a:ext uri="{FF2B5EF4-FFF2-40B4-BE49-F238E27FC236}">
                <a16:creationId xmlns="" xmlns:a16="http://schemas.microsoft.com/office/drawing/2014/main" id="{04DAB87C-278C-4B06-8E86-37835405D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Пример Лауэграммы снятой на просвет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A649ADF-DB1E-4820-A0B9-7E6E531EDC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9438"/>
            <a:ext cx="4280876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6" name="Picture 4" descr="Laue-2">
            <a:extLst>
              <a:ext uri="{FF2B5EF4-FFF2-40B4-BE49-F238E27FC236}">
                <a16:creationId xmlns="" xmlns:a16="http://schemas.microsoft.com/office/drawing/2014/main" id="{D3E5582F-69DD-4430-A7A1-1F4D80F5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556792"/>
            <a:ext cx="4827482" cy="380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>
            <a:extLst>
              <a:ext uri="{FF2B5EF4-FFF2-40B4-BE49-F238E27FC236}">
                <a16:creationId xmlns="" xmlns:a16="http://schemas.microsoft.com/office/drawing/2014/main" id="{EF561C19-6C2E-4F09-AB2B-0C0BBF929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Пример Лауэграммы снятой на отражение (эпиграмма)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A19D3A5-F52E-4B9D-B477-68DE1D0BCD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4178347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http://www.booksite.ru/fulltext/1/001/009/001/238156501.jpg">
            <a:extLst>
              <a:ext uri="{FF2B5EF4-FFF2-40B4-BE49-F238E27FC236}">
                <a16:creationId xmlns="" xmlns:a16="http://schemas.microsoft.com/office/drawing/2014/main" id="{5BE3F1A2-1854-4233-A248-DD7BD70FE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341437"/>
            <a:ext cx="4103688" cy="315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2" descr="http://www.booksite.ru/fulltext/1/001/010/001/281955217.jpg">
            <a:extLst>
              <a:ext uri="{FF2B5EF4-FFF2-40B4-BE49-F238E27FC236}">
                <a16:creationId xmlns="" xmlns:a16="http://schemas.microsoft.com/office/drawing/2014/main" id="{818D34A0-64AC-4809-8501-C8BF594B7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38" y="1378465"/>
            <a:ext cx="4896014" cy="307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>
            <a:extLst>
              <a:ext uri="{FF2B5EF4-FFF2-40B4-BE49-F238E27FC236}">
                <a16:creationId xmlns="" xmlns:a16="http://schemas.microsoft.com/office/drawing/2014/main" id="{EF50A489-0551-4BB0-A7D7-32B065B2C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28575"/>
            <a:ext cx="91313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err="1">
                <a:solidFill>
                  <a:srgbClr val="0000FF"/>
                </a:solidFill>
              </a:rPr>
              <a:t>Лауэграмма</a:t>
            </a:r>
            <a:r>
              <a:rPr lang="ru-RU" altLang="ru-RU" sz="3600" b="1" dirty="0">
                <a:solidFill>
                  <a:srgbClr val="0000FF"/>
                </a:solidFill>
              </a:rPr>
              <a:t> монокристалла берилла. </a:t>
            </a:r>
            <a:endParaRPr lang="en-US" altLang="ru-RU" sz="36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</a:rPr>
              <a:t>(Тонкими линиями А и В показаны зональные кривые) </a:t>
            </a:r>
          </a:p>
        </p:txBody>
      </p:sp>
      <p:sp>
        <p:nvSpPr>
          <p:cNvPr id="25605" name="Прямоугольник 4">
            <a:extLst>
              <a:ext uri="{FF2B5EF4-FFF2-40B4-BE49-F238E27FC236}">
                <a16:creationId xmlns="" xmlns:a16="http://schemas.microsoft.com/office/drawing/2014/main" id="{2970F807-93DD-4E05-BBAE-D5D0E0CAA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41168"/>
            <a:ext cx="4103688" cy="16312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err="1"/>
              <a:t>Лауэграмма</a:t>
            </a:r>
            <a:r>
              <a:rPr lang="ru-RU" altLang="ru-RU" sz="2000" dirty="0"/>
              <a:t> произвольно ориентированного монокристалла берилла. (Тонкими линиями выделены зональные кривые)</a:t>
            </a:r>
          </a:p>
        </p:txBody>
      </p:sp>
      <p:sp>
        <p:nvSpPr>
          <p:cNvPr id="25606" name="Прямоугольник 5">
            <a:extLst>
              <a:ext uri="{FF2B5EF4-FFF2-40B4-BE49-F238E27FC236}">
                <a16:creationId xmlns="" xmlns:a16="http://schemas.microsoft.com/office/drawing/2014/main" id="{AB35EC0E-8FC2-4A27-B50C-B7A7E8242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9238" y="4611688"/>
            <a:ext cx="4924762" cy="2246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err="1"/>
              <a:t>Лауэграмма</a:t>
            </a:r>
            <a:r>
              <a:rPr lang="ru-RU" altLang="ru-RU" sz="2000" dirty="0"/>
              <a:t> ориентированного монокристалла берилла. Первичный пучок рентгеновских лучей направлен вдоль оси симметрии 2-го порядка. Монокристалл состоит из двух слегка </a:t>
            </a:r>
            <a:r>
              <a:rPr lang="ru-RU" altLang="ru-RU" sz="2000" dirty="0" err="1"/>
              <a:t>разориентированных</a:t>
            </a:r>
            <a:r>
              <a:rPr lang="ru-RU" altLang="ru-RU" sz="2000" dirty="0"/>
              <a:t> блоков, поэтому некоторые пятна двойные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605" grpId="0" animBg="1"/>
      <p:bldP spid="2560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461F281-DB25-4D62-96D0-58F90E93CE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07456"/>
            <a:ext cx="6060567" cy="4515001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="" xmlns:a16="http://schemas.microsoft.com/office/drawing/2014/main" id="{87E2ECF3-49B0-4054-B156-74952FA1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96" y="5903444"/>
            <a:ext cx="96678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R</a:t>
            </a:r>
            <a:r>
              <a:rPr lang="en-US" altLang="ru-RU" sz="1800" b="1" baseline="-25000" dirty="0">
                <a:solidFill>
                  <a:srgbClr val="3333FF"/>
                </a:solidFill>
                <a:cs typeface="Arial" panose="020B0604020202020204" pitchFamily="34" charset="0"/>
              </a:rPr>
              <a:t>1</a:t>
            </a:r>
            <a:r>
              <a:rPr lang="en-US" altLang="ru-RU" sz="1800" b="1" dirty="0">
                <a:solidFill>
                  <a:srgbClr val="3333FF"/>
                </a:solidFill>
                <a:cs typeface="Arial" panose="020B0604020202020204" pitchFamily="34" charset="0"/>
              </a:rPr>
              <a:t>=1/</a:t>
            </a:r>
            <a:r>
              <a:rPr lang="en-US" altLang="ru-RU" sz="1800" b="1" dirty="0">
                <a:solidFill>
                  <a:srgbClr val="3333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ru-RU" sz="1800" b="1" baseline="-25000" dirty="0">
                <a:solidFill>
                  <a:srgbClr val="3333FF"/>
                </a:solidFill>
                <a:cs typeface="Arial" panose="020B0604020202020204" pitchFamily="34" charset="0"/>
              </a:rPr>
              <a:t>1</a:t>
            </a:r>
            <a:endParaRPr lang="ru-RU" altLang="ru-RU" sz="1800" b="1" baseline="-25000" dirty="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16">
            <a:extLst>
              <a:ext uri="{FF2B5EF4-FFF2-40B4-BE49-F238E27FC236}">
                <a16:creationId xmlns="" xmlns:a16="http://schemas.microsoft.com/office/drawing/2014/main" id="{4496C59B-FCCE-45EC-8189-9D9E5682E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21" y="5901857"/>
            <a:ext cx="9667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  <a:cs typeface="Arial" panose="020B0604020202020204" pitchFamily="34" charset="0"/>
              </a:rPr>
              <a:t>R</a:t>
            </a:r>
            <a:r>
              <a:rPr lang="en-US" altLang="ru-RU" sz="1800" b="1" baseline="-25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altLang="ru-RU" sz="1800" b="1" dirty="0">
                <a:solidFill>
                  <a:srgbClr val="FF0000"/>
                </a:solidFill>
                <a:cs typeface="Arial" panose="020B0604020202020204" pitchFamily="34" charset="0"/>
              </a:rPr>
              <a:t>=1/</a:t>
            </a:r>
            <a:r>
              <a:rPr lang="en-US" altLang="ru-RU" sz="1800" b="1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ru-RU" sz="1800" b="1" baseline="-25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endParaRPr lang="ru-RU" altLang="ru-RU" sz="1800" b="1" baseline="-25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8C81EA7-BDC3-4DED-8E17-3ADB63D5F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246" y="5863757"/>
            <a:ext cx="24034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Рентгеновский пучок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42E73194-0415-45DD-9AE9-A10DEBE6638F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3741564" y="3369633"/>
            <a:ext cx="749420" cy="24941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98AE6FA9-5DD1-443D-8570-997C3030FFC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819890" y="4005064"/>
            <a:ext cx="1851943" cy="189838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852EE9AE-3DDD-4E2E-9A34-0F27E692906A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404215" y="5341388"/>
            <a:ext cx="154471" cy="5604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D18D0F6-1D9D-40B2-A8FD-43CB69755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994" y="6493832"/>
            <a:ext cx="56324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333FF"/>
                </a:solidFill>
                <a:cs typeface="Arial" panose="020B0604020202020204" pitchFamily="34" charset="0"/>
              </a:rPr>
              <a:t>Любое возможное значение</a:t>
            </a:r>
            <a:r>
              <a:rPr lang="en-US" altLang="ru-RU" sz="1800" dirty="0">
                <a:solidFill>
                  <a:srgbClr val="3333FF"/>
                </a:solidFill>
                <a:cs typeface="Arial" panose="020B0604020202020204" pitchFamily="34" charset="0"/>
              </a:rPr>
              <a:t> R </a:t>
            </a:r>
            <a:r>
              <a:rPr lang="ru-RU" altLang="ru-RU" sz="1800" dirty="0">
                <a:solidFill>
                  <a:srgbClr val="3333FF"/>
                </a:solidFill>
                <a:cs typeface="Arial" panose="020B0604020202020204" pitchFamily="34" charset="0"/>
              </a:rPr>
              <a:t>в интервале </a:t>
            </a:r>
            <a:r>
              <a:rPr lang="en-US" altLang="ru-RU" sz="1800" dirty="0">
                <a:solidFill>
                  <a:srgbClr val="3333FF"/>
                </a:solidFill>
                <a:cs typeface="Arial" panose="020B0604020202020204" pitchFamily="34" charset="0"/>
              </a:rPr>
              <a:t>[</a:t>
            </a:r>
            <a:r>
              <a:rPr lang="en-US" altLang="ru-RU" sz="1800" dirty="0">
                <a:solidFill>
                  <a:srgbClr val="3333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ru-RU" sz="1800" baseline="-25000" dirty="0">
                <a:solidFill>
                  <a:srgbClr val="3333FF"/>
                </a:solidFill>
                <a:cs typeface="Arial" panose="020B0604020202020204" pitchFamily="34" charset="0"/>
              </a:rPr>
              <a:t>1</a:t>
            </a:r>
            <a:r>
              <a:rPr lang="en-US" altLang="ru-RU" sz="1800" dirty="0">
                <a:solidFill>
                  <a:srgbClr val="3333FF"/>
                </a:solidFill>
                <a:cs typeface="Arial" panose="020B0604020202020204" pitchFamily="34" charset="0"/>
              </a:rPr>
              <a:t>, </a:t>
            </a:r>
            <a:r>
              <a:rPr lang="en-US" altLang="ru-RU" sz="1800" dirty="0">
                <a:solidFill>
                  <a:srgbClr val="3333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altLang="ru-RU" sz="1800" baseline="-25000" dirty="0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  <a:r>
              <a:rPr lang="en-US" altLang="ru-RU" sz="1800" dirty="0">
                <a:solidFill>
                  <a:srgbClr val="3333FF"/>
                </a:solidFill>
                <a:cs typeface="Arial" panose="020B0604020202020204" pitchFamily="34" charset="0"/>
              </a:rPr>
              <a:t>]</a:t>
            </a:r>
            <a:endParaRPr lang="ru-RU" altLang="ru-RU" sz="1800" dirty="0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5DDCCF62-1202-419A-8B7B-6E5D9C419224}"/>
              </a:ext>
            </a:extLst>
          </p:cNvPr>
          <p:cNvCxnSpPr>
            <a:cxnSpLocks/>
          </p:cNvCxnSpPr>
          <p:nvPr/>
        </p:nvCxnSpPr>
        <p:spPr>
          <a:xfrm flipH="1" flipV="1">
            <a:off x="2730501" y="4775884"/>
            <a:ext cx="597844" cy="171794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E637ACB5-E508-45DB-AF5E-E7C0B25C06E4}"/>
              </a:ext>
            </a:extLst>
          </p:cNvPr>
          <p:cNvCxnSpPr>
            <a:cxnSpLocks/>
          </p:cNvCxnSpPr>
          <p:nvPr/>
        </p:nvCxnSpPr>
        <p:spPr>
          <a:xfrm flipV="1">
            <a:off x="5148064" y="5846133"/>
            <a:ext cx="2075115" cy="6476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6">
            <a:extLst>
              <a:ext uri="{FF2B5EF4-FFF2-40B4-BE49-F238E27FC236}">
                <a16:creationId xmlns="" xmlns:a16="http://schemas.microsoft.com/office/drawing/2014/main" id="{0441AF41-ED2B-4253-AA5C-54BF16AB6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39"/>
            <a:ext cx="914400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cs typeface="Arial" panose="020B0604020202020204" pitchFamily="34" charset="0"/>
              </a:rPr>
              <a:t>Геометрия формирования </a:t>
            </a:r>
            <a:r>
              <a:rPr lang="ru-RU" altLang="ru-RU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Лауэграммы</a:t>
            </a:r>
            <a:r>
              <a:rPr lang="ru-RU" altLang="ru-RU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cs typeface="Arial" panose="020B0604020202020204" pitchFamily="34" charset="0"/>
              </a:rPr>
              <a:t>в обратном пространстве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766AB3A-D45D-4E27-B6C6-AF7D5BD56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851188"/>
            <a:ext cx="2920380" cy="2540001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="" xmlns:a16="http://schemas.microsoft.com/office/drawing/2014/main" id="{5BAF582F-3EA9-4674-93DE-F744F22AD722}"/>
              </a:ext>
            </a:extLst>
          </p:cNvPr>
          <p:cNvCxnSpPr>
            <a:cxnSpLocks/>
          </p:cNvCxnSpPr>
          <p:nvPr/>
        </p:nvCxnSpPr>
        <p:spPr>
          <a:xfrm flipV="1">
            <a:off x="7223179" y="4149080"/>
            <a:ext cx="517173" cy="16970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="" xmlns:a16="http://schemas.microsoft.com/office/drawing/2014/main" id="{740130BF-18AA-4DDA-B55C-3E3D00D85FD3}"/>
              </a:ext>
            </a:extLst>
          </p:cNvPr>
          <p:cNvCxnSpPr/>
          <p:nvPr/>
        </p:nvCxnSpPr>
        <p:spPr>
          <a:xfrm>
            <a:off x="6948264" y="4149080"/>
            <a:ext cx="158417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66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4D0642-B241-4044-9528-8D729805CB8C}"/>
              </a:ext>
            </a:extLst>
          </p:cNvPr>
          <p:cNvSpPr txBox="1"/>
          <p:nvPr/>
        </p:nvSpPr>
        <p:spPr>
          <a:xfrm>
            <a:off x="1" y="1268760"/>
            <a:ext cx="91440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Физические механизмы образования дифракционной картины называем</a:t>
            </a:r>
            <a:r>
              <a:rPr lang="ru-RU" sz="5400" dirty="0">
                <a:solidFill>
                  <a:srgbClr val="FF0000"/>
                </a:solidFill>
              </a:rPr>
              <a:t>ой </a:t>
            </a:r>
          </a:p>
          <a:p>
            <a:pPr algn="ctr"/>
            <a:r>
              <a:rPr lang="ru-RU" sz="5400" b="1" dirty="0">
                <a:solidFill>
                  <a:srgbClr val="3333FF"/>
                </a:solidFill>
              </a:rPr>
              <a:t>ЛАУЭГРАММА</a:t>
            </a:r>
          </a:p>
        </p:txBody>
      </p:sp>
    </p:spTree>
    <p:extLst>
      <p:ext uri="{BB962C8B-B14F-4D97-AF65-F5344CB8AC3E}">
        <p14:creationId xmlns:p14="http://schemas.microsoft.com/office/powerpoint/2010/main" val="3346226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Axis Zone-1">
            <a:extLst>
              <a:ext uri="{FF2B5EF4-FFF2-40B4-BE49-F238E27FC236}">
                <a16:creationId xmlns="" xmlns:a16="http://schemas.microsoft.com/office/drawing/2014/main" id="{24AF186E-5876-44C5-8CDD-01034590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21531"/>
            <a:ext cx="3112559" cy="426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="" xmlns:a16="http://schemas.microsoft.com/office/drawing/2014/main" id="{F1B40C5C-2550-4BCC-839F-B40B26A42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333FF"/>
                </a:solidFill>
              </a:rPr>
              <a:t>Кристаллографическая зона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="" xmlns:a16="http://schemas.microsoft.com/office/drawing/2014/main" id="{47CF4ACF-EEB0-4365-AFB4-A1AA84FB3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981075"/>
            <a:ext cx="58674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Кристаллографической зоной или поясом, называется совокупность граней кристалла, параллельных одному направлению -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</a:rPr>
              <a:t>- оси зоны.</a:t>
            </a:r>
          </a:p>
        </p:txBody>
      </p:sp>
      <p:graphicFrame>
        <p:nvGraphicFramePr>
          <p:cNvPr id="17415" name="Object 7">
            <a:extLst>
              <a:ext uri="{FF2B5EF4-FFF2-40B4-BE49-F238E27FC236}">
                <a16:creationId xmlns="" xmlns:a16="http://schemas.microsoft.com/office/drawing/2014/main" id="{239067CC-DA3B-42FD-A802-50AAFE4302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515085"/>
              </p:ext>
            </p:extLst>
          </p:nvPr>
        </p:nvGraphicFramePr>
        <p:xfrm>
          <a:off x="603816" y="5393613"/>
          <a:ext cx="970554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4" name="Equation" r:id="rId4" imgW="355292" imgH="253780" progId="">
                  <p:embed/>
                </p:oleObj>
              </mc:Choice>
              <mc:Fallback>
                <p:oleObj name="Equation" r:id="rId4" imgW="355292" imgH="253780" progId="">
                  <p:embed/>
                  <p:pic>
                    <p:nvPicPr>
                      <p:cNvPr id="0" name="Picture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16" y="5393613"/>
                        <a:ext cx="970554" cy="690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8">
            <a:extLst>
              <a:ext uri="{FF2B5EF4-FFF2-40B4-BE49-F238E27FC236}">
                <a16:creationId xmlns="" xmlns:a16="http://schemas.microsoft.com/office/drawing/2014/main" id="{13E7E44C-747B-43CC-87BD-8F1D9A67E8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545306"/>
              </p:ext>
            </p:extLst>
          </p:nvPr>
        </p:nvGraphicFramePr>
        <p:xfrm>
          <a:off x="1837617" y="5466638"/>
          <a:ext cx="83054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5" name="Equation" r:id="rId6" imgW="406048" imgH="253780" progId="">
                  <p:embed/>
                </p:oleObj>
              </mc:Choice>
              <mc:Fallback>
                <p:oleObj name="Equation" r:id="rId6" imgW="406048" imgH="253780" progId="">
                  <p:embed/>
                  <p:pic>
                    <p:nvPicPr>
                      <p:cNvPr id="0" name="Picture 1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7617" y="5466638"/>
                        <a:ext cx="830540" cy="517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20F758C-466F-4427-B18D-9E3E75782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2420938"/>
            <a:ext cx="5832475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Для того чтобы какая-либо плоскость принадлежала к зоне необходимо чтобы эта плоскость была параллельна оси зоны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6776859-A6AF-443C-B948-4B9FEB8C0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3573463"/>
            <a:ext cx="5795962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</a:rPr>
              <a:t>Проведем ось зоны </a:t>
            </a:r>
            <a:r>
              <a:rPr lang="en-US" altLang="ru-RU" sz="1600" b="1" dirty="0">
                <a:solidFill>
                  <a:srgbClr val="3333FF"/>
                </a:solidFill>
              </a:rPr>
              <a:t> [</a:t>
            </a:r>
            <a:r>
              <a:rPr lang="en-US" altLang="ru-RU" sz="1600" b="1" i="1" dirty="0" err="1">
                <a:solidFill>
                  <a:srgbClr val="3333FF"/>
                </a:solidFill>
              </a:rPr>
              <a:t>mnp</a:t>
            </a:r>
            <a:r>
              <a:rPr lang="en-US" altLang="ru-RU" sz="1600" b="1" dirty="0">
                <a:solidFill>
                  <a:srgbClr val="3333FF"/>
                </a:solidFill>
              </a:rPr>
              <a:t>] </a:t>
            </a:r>
            <a:r>
              <a:rPr lang="ru-RU" altLang="ru-RU" sz="1600" b="1" dirty="0">
                <a:solidFill>
                  <a:srgbClr val="3333FF"/>
                </a:solidFill>
              </a:rPr>
              <a:t>через начало системы координат. Так как ось зоны всеми точками должна лежать в этой плоскости ее уравнение примет вид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E67B921-3472-45CD-A556-A28DD9968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2690"/>
            <a:ext cx="91440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</a:rPr>
              <a:t>Уравнение написанное выше носит название </a:t>
            </a:r>
            <a:r>
              <a:rPr lang="ru-RU" altLang="ru-RU" sz="2000" b="1" dirty="0">
                <a:solidFill>
                  <a:srgbClr val="3333FF"/>
                </a:solidFill>
              </a:rPr>
              <a:t>условия зональности</a:t>
            </a:r>
          </a:p>
        </p:txBody>
      </p:sp>
      <p:graphicFrame>
        <p:nvGraphicFramePr>
          <p:cNvPr id="26634" name="Объект 1">
            <a:extLst>
              <a:ext uri="{FF2B5EF4-FFF2-40B4-BE49-F238E27FC236}">
                <a16:creationId xmlns="" xmlns:a16="http://schemas.microsoft.com/office/drawing/2014/main" id="{AC657F17-E919-44FD-9949-A8207DBD3E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5988643"/>
              </p:ext>
            </p:extLst>
          </p:nvPr>
        </p:nvGraphicFramePr>
        <p:xfrm>
          <a:off x="6153468" y="5466638"/>
          <a:ext cx="2494801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6" name="Equation" r:id="rId8" imgW="1002865" imgH="203112" progId="">
                  <p:embed/>
                </p:oleObj>
              </mc:Choice>
              <mc:Fallback>
                <p:oleObj name="Equation" r:id="rId8" imgW="1002865" imgH="203112" progId="">
                  <p:embed/>
                  <p:pic>
                    <p:nvPicPr>
                      <p:cNvPr id="0" name="Picture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3468" y="5466638"/>
                        <a:ext cx="2494801" cy="503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5" name="Объект 3">
            <a:extLst>
              <a:ext uri="{FF2B5EF4-FFF2-40B4-BE49-F238E27FC236}">
                <a16:creationId xmlns="" xmlns:a16="http://schemas.microsoft.com/office/drawing/2014/main" id="{9A282CD4-90C8-451A-9207-EB9299B425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022682"/>
              </p:ext>
            </p:extLst>
          </p:nvPr>
        </p:nvGraphicFramePr>
        <p:xfrm>
          <a:off x="3707904" y="5466638"/>
          <a:ext cx="1443102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07" name="Equation" r:id="rId10" imgW="634725" imgH="253890" progId="">
                  <p:embed/>
                </p:oleObj>
              </mc:Choice>
              <mc:Fallback>
                <p:oleObj name="Equation" r:id="rId10" imgW="634725" imgH="253890" progId="">
                  <p:embed/>
                  <p:pic>
                    <p:nvPicPr>
                      <p:cNvPr id="0" name="Picture 1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5466638"/>
                        <a:ext cx="1443102" cy="574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9" grpId="0" animBg="1"/>
      <p:bldP spid="10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Зональная кривая-1">
            <a:extLst>
              <a:ext uri="{FF2B5EF4-FFF2-40B4-BE49-F238E27FC236}">
                <a16:creationId xmlns="" xmlns:a16="http://schemas.microsoft.com/office/drawing/2014/main" id="{45F1B611-5975-4EEF-9125-476BD371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89" y="523874"/>
            <a:ext cx="2946612" cy="19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>
            <a:extLst>
              <a:ext uri="{FF2B5EF4-FFF2-40B4-BE49-F238E27FC236}">
                <a16:creationId xmlns="" xmlns:a16="http://schemas.microsoft.com/office/drawing/2014/main" id="{8DBDBD18-B426-4C19-95C8-186CFE4F1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735103"/>
            <a:ext cx="2998403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3333FF"/>
                </a:solidFill>
              </a:rPr>
              <a:t>Ось зоны </a:t>
            </a:r>
            <a:r>
              <a:rPr lang="en-US" altLang="ru-RU" sz="1200" dirty="0">
                <a:solidFill>
                  <a:srgbClr val="3333FF"/>
                </a:solidFill>
              </a:rPr>
              <a:t>N</a:t>
            </a:r>
            <a:r>
              <a:rPr lang="en-US" altLang="ru-RU" sz="1200" baseline="-25000" dirty="0">
                <a:solidFill>
                  <a:srgbClr val="3333FF"/>
                </a:solidFill>
              </a:rPr>
              <a:t>1</a:t>
            </a:r>
            <a:r>
              <a:rPr lang="en-US" altLang="ru-RU" sz="1200" dirty="0">
                <a:solidFill>
                  <a:srgbClr val="3333FF"/>
                </a:solidFill>
              </a:rPr>
              <a:t>N</a:t>
            </a:r>
            <a:r>
              <a:rPr lang="en-US" altLang="ru-RU" sz="1200" baseline="-25000" dirty="0">
                <a:solidFill>
                  <a:srgbClr val="3333FF"/>
                </a:solidFill>
              </a:rPr>
              <a:t>2</a:t>
            </a:r>
            <a:r>
              <a:rPr lang="ru-RU" altLang="ru-RU" sz="1200" dirty="0">
                <a:solidFill>
                  <a:srgbClr val="3333FF"/>
                </a:solidFill>
              </a:rPr>
              <a:t> совпадает с направлением падающего пучка. В этом случае отраженные пучки от плоскостей зоны будут отсутствовать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="" xmlns:a16="http://schemas.microsoft.com/office/drawing/2014/main" id="{55607A7D-07C2-4B19-81C3-1066909B6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727" y="2584823"/>
            <a:ext cx="3024336" cy="10464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3333FF"/>
                </a:solidFill>
              </a:rPr>
              <a:t>Ось зоны </a:t>
            </a:r>
            <a:r>
              <a:rPr lang="en-US" altLang="ru-RU" sz="1400" dirty="0">
                <a:solidFill>
                  <a:srgbClr val="3333FF"/>
                </a:solidFill>
              </a:rPr>
              <a:t>N</a:t>
            </a:r>
            <a:r>
              <a:rPr lang="en-US" altLang="ru-RU" sz="1400" baseline="-25000" dirty="0">
                <a:solidFill>
                  <a:srgbClr val="3333FF"/>
                </a:solidFill>
              </a:rPr>
              <a:t>1</a:t>
            </a:r>
            <a:r>
              <a:rPr lang="en-US" altLang="ru-RU" sz="1400" dirty="0">
                <a:solidFill>
                  <a:srgbClr val="3333FF"/>
                </a:solidFill>
              </a:rPr>
              <a:t>N</a:t>
            </a:r>
            <a:r>
              <a:rPr lang="en-US" altLang="ru-RU" sz="1400" baseline="-25000" dirty="0">
                <a:solidFill>
                  <a:srgbClr val="3333FF"/>
                </a:solidFill>
              </a:rPr>
              <a:t>2</a:t>
            </a:r>
            <a:r>
              <a:rPr lang="ru-RU" altLang="ru-RU" sz="1400" dirty="0">
                <a:solidFill>
                  <a:srgbClr val="3333FF"/>
                </a:solidFill>
              </a:rPr>
              <a:t> </a:t>
            </a:r>
            <a:r>
              <a:rPr lang="ru-RU" altLang="ru-RU" sz="1200" dirty="0">
                <a:solidFill>
                  <a:srgbClr val="3333FF"/>
                </a:solidFill>
              </a:rPr>
              <a:t>перпендикулярна к направлению падающего пучка. В этом случае отраженные пучки от плоскостей зоны будут располагаться вдоль</a:t>
            </a:r>
            <a:r>
              <a:rPr lang="en-US" altLang="ru-RU" sz="1200" dirty="0">
                <a:solidFill>
                  <a:srgbClr val="3333FF"/>
                </a:solidFill>
              </a:rPr>
              <a:t> </a:t>
            </a:r>
            <a:r>
              <a:rPr lang="ru-RU" altLang="ru-RU" sz="1200" dirty="0">
                <a:solidFill>
                  <a:srgbClr val="3333FF"/>
                </a:solidFill>
              </a:rPr>
              <a:t>прямой линии</a:t>
            </a:r>
            <a:r>
              <a:rPr lang="en-US" altLang="ru-RU" sz="1200" dirty="0">
                <a:solidFill>
                  <a:srgbClr val="3333FF"/>
                </a:solidFill>
              </a:rPr>
              <a:t> SS</a:t>
            </a:r>
            <a:r>
              <a:rPr lang="en-US" altLang="ru-RU" sz="1200" baseline="-25000" dirty="0">
                <a:solidFill>
                  <a:srgbClr val="3333FF"/>
                </a:solidFill>
              </a:rPr>
              <a:t>0</a:t>
            </a:r>
            <a:r>
              <a:rPr lang="en-US" altLang="ru-RU" sz="1200" dirty="0">
                <a:solidFill>
                  <a:srgbClr val="3333FF"/>
                </a:solidFill>
              </a:rPr>
              <a:t> </a:t>
            </a:r>
            <a:endParaRPr lang="ru-RU" altLang="ru-RU" sz="1200" dirty="0">
              <a:solidFill>
                <a:srgbClr val="3333FF"/>
              </a:solidFill>
            </a:endParaRPr>
          </a:p>
        </p:txBody>
      </p:sp>
      <p:sp>
        <p:nvSpPr>
          <p:cNvPr id="18442" name="Text Box 10">
            <a:extLst>
              <a:ext uri="{FF2B5EF4-FFF2-40B4-BE49-F238E27FC236}">
                <a16:creationId xmlns="" xmlns:a16="http://schemas.microsoft.com/office/drawing/2014/main" id="{8E8004AA-256C-46BD-862B-BB094CCDB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389" y="2536340"/>
            <a:ext cx="2946611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3333FF"/>
                </a:solidFill>
              </a:rPr>
              <a:t>Ось зоны </a:t>
            </a:r>
            <a:r>
              <a:rPr lang="en-US" altLang="ru-RU" sz="1200" dirty="0">
                <a:solidFill>
                  <a:srgbClr val="3333FF"/>
                </a:solidFill>
              </a:rPr>
              <a:t>N</a:t>
            </a:r>
            <a:r>
              <a:rPr lang="en-US" altLang="ru-RU" sz="1200" baseline="-25000" dirty="0">
                <a:solidFill>
                  <a:srgbClr val="3333FF"/>
                </a:solidFill>
              </a:rPr>
              <a:t>1</a:t>
            </a:r>
            <a:r>
              <a:rPr lang="en-US" altLang="ru-RU" sz="1200" dirty="0">
                <a:solidFill>
                  <a:srgbClr val="3333FF"/>
                </a:solidFill>
              </a:rPr>
              <a:t>N</a:t>
            </a:r>
            <a:r>
              <a:rPr lang="en-US" altLang="ru-RU" sz="1200" baseline="-25000" dirty="0">
                <a:solidFill>
                  <a:srgbClr val="3333FF"/>
                </a:solidFill>
              </a:rPr>
              <a:t>2</a:t>
            </a:r>
            <a:r>
              <a:rPr lang="ru-RU" altLang="ru-RU" sz="1200" dirty="0">
                <a:solidFill>
                  <a:srgbClr val="3333FF"/>
                </a:solidFill>
              </a:rPr>
              <a:t> расположена под углом к падающему пучку. Рефлексы будут располагаться по линии </a:t>
            </a:r>
            <a:r>
              <a:rPr lang="en-US" altLang="ru-RU" sz="1200" dirty="0">
                <a:solidFill>
                  <a:srgbClr val="3333FF"/>
                </a:solidFill>
              </a:rPr>
              <a:t>ss</a:t>
            </a:r>
            <a:r>
              <a:rPr lang="en-US" altLang="ru-RU" sz="1200" baseline="-25000" dirty="0">
                <a:solidFill>
                  <a:srgbClr val="3333FF"/>
                </a:solidFill>
              </a:rPr>
              <a:t>0</a:t>
            </a:r>
            <a:r>
              <a:rPr lang="en-US" altLang="ru-RU" sz="1200" dirty="0">
                <a:solidFill>
                  <a:srgbClr val="3333FF"/>
                </a:solidFill>
              </a:rPr>
              <a:t>. </a:t>
            </a:r>
            <a:r>
              <a:rPr lang="ru-RU" altLang="ru-RU" sz="1200" dirty="0">
                <a:solidFill>
                  <a:srgbClr val="3333FF"/>
                </a:solidFill>
              </a:rPr>
              <a:t>Эта линия является сечением конуса образованного дифрагированными лучами </a:t>
            </a:r>
            <a:r>
              <a:rPr lang="en-US" altLang="ru-RU" sz="1200" dirty="0" err="1">
                <a:solidFill>
                  <a:srgbClr val="3333FF"/>
                </a:solidFill>
              </a:rPr>
              <a:t>os</a:t>
            </a:r>
            <a:r>
              <a:rPr lang="ru-RU" altLang="ru-RU" sz="1200" dirty="0">
                <a:solidFill>
                  <a:srgbClr val="3333FF"/>
                </a:solidFill>
              </a:rPr>
              <a:t>. </a:t>
            </a:r>
          </a:p>
        </p:txBody>
      </p:sp>
      <p:pic>
        <p:nvPicPr>
          <p:cNvPr id="18443" name="Picture 11" descr="Зональная кривая-4">
            <a:extLst>
              <a:ext uri="{FF2B5EF4-FFF2-40B4-BE49-F238E27FC236}">
                <a16:creationId xmlns="" xmlns:a16="http://schemas.microsoft.com/office/drawing/2014/main" id="{483445B0-8CC3-42E4-B422-6C376B96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49" y="523874"/>
            <a:ext cx="3024336" cy="19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 descr="Зональная кривая-3">
            <a:extLst>
              <a:ext uri="{FF2B5EF4-FFF2-40B4-BE49-F238E27FC236}">
                <a16:creationId xmlns="" xmlns:a16="http://schemas.microsoft.com/office/drawing/2014/main" id="{C1E4455B-6888-405E-ADBC-C6BEC17B8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33" y="523874"/>
            <a:ext cx="3024336" cy="200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Text Box 13">
            <a:extLst>
              <a:ext uri="{FF2B5EF4-FFF2-40B4-BE49-F238E27FC236}">
                <a16:creationId xmlns="" xmlns:a16="http://schemas.microsoft.com/office/drawing/2014/main" id="{E7F72A6A-6780-4DFC-9131-DF77DC64D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096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400" b="1" cap="all" dirty="0">
                <a:solidFill>
                  <a:srgbClr val="FF0000"/>
                </a:solidFill>
                <a:latin typeface="Arial" charset="0"/>
                <a:cs typeface="Arial" charset="0"/>
              </a:rPr>
              <a:t>ЗОНАЛЬНЫЕ КРИВЫЕ</a:t>
            </a:r>
            <a:r>
              <a:rPr lang="en-US" altLang="ru-RU" sz="2400" b="1" cap="all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2400" b="1" cap="all" dirty="0">
                <a:solidFill>
                  <a:srgbClr val="FF0000"/>
                </a:solidFill>
                <a:latin typeface="Arial" charset="0"/>
                <a:cs typeface="Arial" charset="0"/>
              </a:rPr>
              <a:t>и структура </a:t>
            </a:r>
            <a:r>
              <a:rPr lang="ru-RU" altLang="ru-RU" sz="2400" b="1" cap="all" dirty="0" err="1">
                <a:solidFill>
                  <a:srgbClr val="FF0000"/>
                </a:solidFill>
                <a:latin typeface="Arial" charset="0"/>
                <a:cs typeface="Arial" charset="0"/>
              </a:rPr>
              <a:t>лауэграммы</a:t>
            </a:r>
            <a:endParaRPr lang="ru-RU" altLang="ru-RU" sz="2400" b="1" cap="all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Рисунок 2" descr="http://www.booksite.ru/fulltext/1/001/010/001/281955217.jpg">
            <a:extLst>
              <a:ext uri="{FF2B5EF4-FFF2-40B4-BE49-F238E27FC236}">
                <a16:creationId xmlns="" xmlns:a16="http://schemas.microsoft.com/office/drawing/2014/main" id="{1A432E72-48C8-402C-B9DB-60016752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79" y="3809517"/>
            <a:ext cx="4896014" cy="307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6E77CA52-EC4A-4995-B2AD-4111FC9FD31A}"/>
              </a:ext>
            </a:extLst>
          </p:cNvPr>
          <p:cNvCxnSpPr>
            <a:cxnSpLocks/>
            <a:stCxn id="15" idx="1"/>
            <a:endCxn id="15" idx="3"/>
          </p:cNvCxnSpPr>
          <p:nvPr/>
        </p:nvCxnSpPr>
        <p:spPr>
          <a:xfrm>
            <a:off x="1838479" y="5346908"/>
            <a:ext cx="489601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31BBB816-EA13-4C83-81AF-5E80C9C83DFD}"/>
              </a:ext>
            </a:extLst>
          </p:cNvPr>
          <p:cNvSpPr/>
          <p:nvPr/>
        </p:nvSpPr>
        <p:spPr>
          <a:xfrm>
            <a:off x="3701661" y="4063314"/>
            <a:ext cx="1308100" cy="1249357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>
            <a:extLst>
              <a:ext uri="{FF2B5EF4-FFF2-40B4-BE49-F238E27FC236}">
                <a16:creationId xmlns="" xmlns:a16="http://schemas.microsoft.com/office/drawing/2014/main" id="{B3E15151-8278-4053-A8A9-A873053DF081}"/>
              </a:ext>
            </a:extLst>
          </p:cNvPr>
          <p:cNvSpPr/>
          <p:nvPr/>
        </p:nvSpPr>
        <p:spPr>
          <a:xfrm rot="7925961">
            <a:off x="1820568" y="247686"/>
            <a:ext cx="4795558" cy="5197223"/>
          </a:xfrm>
          <a:prstGeom prst="arc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E9A1ABA3-4876-40E7-851C-B0DA69AA61AB}"/>
              </a:ext>
            </a:extLst>
          </p:cNvPr>
          <p:cNvCxnSpPr>
            <a:cxnSpLocks/>
          </p:cNvCxnSpPr>
          <p:nvPr/>
        </p:nvCxnSpPr>
        <p:spPr>
          <a:xfrm>
            <a:off x="2513789" y="1700808"/>
            <a:ext cx="1841922" cy="3611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A41785D1-A61C-4AAA-BE3E-9053ABEB94EC}"/>
              </a:ext>
            </a:extLst>
          </p:cNvPr>
          <p:cNvCxnSpPr>
            <a:cxnSpLocks/>
          </p:cNvCxnSpPr>
          <p:nvPr/>
        </p:nvCxnSpPr>
        <p:spPr>
          <a:xfrm>
            <a:off x="5718399" y="1628800"/>
            <a:ext cx="382486" cy="36838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9403D886-B3A5-4413-9AD4-AB3BFE84CBA4}"/>
              </a:ext>
            </a:extLst>
          </p:cNvPr>
          <p:cNvCxnSpPr>
            <a:cxnSpLocks/>
          </p:cNvCxnSpPr>
          <p:nvPr/>
        </p:nvCxnSpPr>
        <p:spPr>
          <a:xfrm flipH="1">
            <a:off x="5022834" y="1916832"/>
            <a:ext cx="3293915" cy="26085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C3CCC97B-375E-4373-8316-A51B81485A95}"/>
              </a:ext>
            </a:extLst>
          </p:cNvPr>
          <p:cNvCxnSpPr/>
          <p:nvPr/>
        </p:nvCxnSpPr>
        <p:spPr>
          <a:xfrm flipH="1">
            <a:off x="5292080" y="1916832"/>
            <a:ext cx="3169215" cy="31683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41" grpId="0" animBg="1"/>
      <p:bldP spid="18442" grpId="0" animBg="1"/>
      <p:bldP spid="18445" grpId="0" animBg="1"/>
      <p:bldP spid="17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712A037-E36F-4E28-A39A-6699320CF055}"/>
              </a:ext>
            </a:extLst>
          </p:cNvPr>
          <p:cNvSpPr txBox="1"/>
          <p:nvPr/>
        </p:nvSpPr>
        <p:spPr>
          <a:xfrm>
            <a:off x="0" y="0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rial" charset="0"/>
                <a:cs typeface="Arial" charset="0"/>
              </a:rPr>
              <a:t>Отраженные лучи при повороте отражающей плоскости вокруг оси зоны описывают конические поверхности, а след их пересечения с плоскостью пленки образуют зональные кривые </a:t>
            </a:r>
          </a:p>
          <a:p>
            <a:pPr algn="ctr" eaLnBrk="1" hangingPunct="1">
              <a:defRPr/>
            </a:pPr>
            <a:r>
              <a:rPr lang="ru-RU" sz="2800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rial" charset="0"/>
                <a:cs typeface="Arial" charset="0"/>
              </a:rPr>
              <a:t>(сечение конуса – эллипс, парабола, гипербола) </a:t>
            </a:r>
            <a:endParaRPr lang="ru-RU" sz="2800" dirty="0"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FB5E23-9E0A-4D24-8FD0-9D2C92CDC0C1}"/>
              </a:ext>
            </a:extLst>
          </p:cNvPr>
          <p:cNvSpPr txBox="1"/>
          <p:nvPr/>
        </p:nvSpPr>
        <p:spPr>
          <a:xfrm>
            <a:off x="0" y="2428726"/>
            <a:ext cx="9143999" cy="267765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ln>
                  <a:solidFill>
                    <a:srgbClr val="3333FF"/>
                  </a:solidFill>
                </a:ln>
                <a:latin typeface="Arial" charset="0"/>
                <a:cs typeface="Arial" charset="0"/>
              </a:rPr>
              <a:t>Чем больше угол между осью зоны и первичным пучком тем больше размер эллипса. Когда этот угол равен 45</a:t>
            </a:r>
            <a:r>
              <a:rPr lang="ru-RU" sz="2800" baseline="30000" dirty="0">
                <a:ln>
                  <a:solidFill>
                    <a:srgbClr val="3333FF"/>
                  </a:solidFill>
                </a:ln>
                <a:latin typeface="Arial" charset="0"/>
                <a:cs typeface="Arial" charset="0"/>
              </a:rPr>
              <a:t>0</a:t>
            </a:r>
            <a:r>
              <a:rPr lang="ru-RU" sz="2800" dirty="0">
                <a:ln>
                  <a:solidFill>
                    <a:srgbClr val="3333FF"/>
                  </a:solidFill>
                </a:ln>
                <a:latin typeface="Arial" charset="0"/>
                <a:cs typeface="Arial" charset="0"/>
              </a:rPr>
              <a:t> - линия пересечения конуса с плоскостью пленки становится параболой. При углах наклона оси зоны  больше 45</a:t>
            </a:r>
            <a:r>
              <a:rPr lang="ru-RU" sz="2800" baseline="30000" dirty="0">
                <a:ln>
                  <a:solidFill>
                    <a:srgbClr val="3333FF"/>
                  </a:solidFill>
                </a:ln>
                <a:latin typeface="Arial" charset="0"/>
                <a:cs typeface="Arial" charset="0"/>
              </a:rPr>
              <a:t>0</a:t>
            </a:r>
            <a:r>
              <a:rPr lang="ru-RU" sz="2800" dirty="0">
                <a:ln>
                  <a:solidFill>
                    <a:srgbClr val="3333FF"/>
                  </a:solidFill>
                </a:ln>
                <a:latin typeface="Arial" charset="0"/>
                <a:cs typeface="Arial" charset="0"/>
              </a:rPr>
              <a:t> – линия пересечения конуса с плоскостью пленки переходит в гиперболу </a:t>
            </a:r>
            <a:endParaRPr lang="ru-RU" sz="2800" dirty="0"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141806-224A-4E88-970D-229B7FC72FE4}"/>
              </a:ext>
            </a:extLst>
          </p:cNvPr>
          <p:cNvSpPr txBox="1"/>
          <p:nvPr/>
        </p:nvSpPr>
        <p:spPr>
          <a:xfrm>
            <a:off x="-1" y="5288340"/>
            <a:ext cx="9143999" cy="156966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dirty="0" err="1">
                <a:ln>
                  <a:solidFill>
                    <a:srgbClr val="3333FF"/>
                  </a:solidFill>
                </a:ln>
                <a:solidFill>
                  <a:srgbClr val="FF5050"/>
                </a:solidFill>
                <a:latin typeface="Arial" charset="0"/>
                <a:cs typeface="Arial" charset="0"/>
              </a:rPr>
              <a:t>Лауэграмма</a:t>
            </a:r>
            <a:r>
              <a:rPr lang="ru-RU" sz="3200" dirty="0">
                <a:ln>
                  <a:solidFill>
                    <a:srgbClr val="3333FF"/>
                  </a:solidFill>
                </a:ln>
                <a:solidFill>
                  <a:srgbClr val="FF5050"/>
                </a:solidFill>
                <a:latin typeface="Arial" charset="0"/>
                <a:cs typeface="Arial" charset="0"/>
              </a:rPr>
              <a:t> это набор зональных кривых определяющий взаимное расположение семейств плоскостей в кристалле</a:t>
            </a:r>
            <a:endParaRPr lang="ru-RU" sz="3200" dirty="0">
              <a:solidFill>
                <a:srgbClr val="FF505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C144A7-9A60-4BD8-9618-FA644F388D45}"/>
              </a:ext>
            </a:extLst>
          </p:cNvPr>
          <p:cNvSpPr txBox="1"/>
          <p:nvPr/>
        </p:nvSpPr>
        <p:spPr>
          <a:xfrm>
            <a:off x="0" y="908720"/>
            <a:ext cx="9144000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Рентгеноструктурный анализ </a:t>
            </a:r>
          </a:p>
          <a:p>
            <a:pPr algn="ctr"/>
            <a:r>
              <a:rPr lang="ru-RU" sz="6000" b="1" dirty="0"/>
              <a:t>это исследование структуры и состава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6074715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booksite.ru/fulltext/1/001/009/001/238156501.jpg">
            <a:extLst>
              <a:ext uri="{FF2B5EF4-FFF2-40B4-BE49-F238E27FC236}">
                <a16:creationId xmlns="" xmlns:a16="http://schemas.microsoft.com/office/drawing/2014/main" id="{4ACA5059-2877-4051-BBFC-56F54062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487439"/>
            <a:ext cx="6984776" cy="537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FA83225-3C75-482E-BDDD-8C45AC12CEB6}"/>
              </a:ext>
            </a:extLst>
          </p:cNvPr>
          <p:cNvSpPr txBox="1"/>
          <p:nvPr/>
        </p:nvSpPr>
        <p:spPr>
          <a:xfrm>
            <a:off x="0" y="0"/>
            <a:ext cx="9143999" cy="138499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 err="1">
                <a:ln>
                  <a:solidFill>
                    <a:srgbClr val="3333FF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Лауэграмма</a:t>
            </a:r>
            <a:r>
              <a:rPr lang="ru-RU" sz="2800" dirty="0">
                <a:ln>
                  <a:solidFill>
                    <a:srgbClr val="3333FF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 это набор зональных кривых определяющий взаимное </a:t>
            </a:r>
          </a:p>
          <a:p>
            <a:pPr algn="ctr" eaLnBrk="1" hangingPunct="1">
              <a:defRPr/>
            </a:pPr>
            <a:r>
              <a:rPr lang="ru-RU" sz="2800" dirty="0">
                <a:ln>
                  <a:solidFill>
                    <a:srgbClr val="3333FF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расположение семейств плоскостей в кристалле.</a:t>
            </a:r>
            <a:endParaRPr lang="ru-RU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4FCF6FC8-B675-46D1-9BBD-B11B5A7F8296}"/>
              </a:ext>
            </a:extLst>
          </p:cNvPr>
          <p:cNvCxnSpPr>
            <a:cxnSpLocks/>
          </p:cNvCxnSpPr>
          <p:nvPr/>
        </p:nvCxnSpPr>
        <p:spPr>
          <a:xfrm>
            <a:off x="1079612" y="2276872"/>
            <a:ext cx="6948107" cy="3838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1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A93DDD-A804-4111-8F1D-2C0A7D898C68}"/>
              </a:ext>
            </a:extLst>
          </p:cNvPr>
          <p:cNvSpPr txBox="1"/>
          <p:nvPr/>
        </p:nvSpPr>
        <p:spPr>
          <a:xfrm>
            <a:off x="0" y="612844"/>
            <a:ext cx="914400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расшифровки </a:t>
            </a:r>
          </a:p>
          <a:p>
            <a:pPr algn="ctr"/>
            <a:r>
              <a:rPr lang="ru-RU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лауэграммы</a:t>
            </a:r>
            <a:r>
              <a:rPr lang="ru-RU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ru-RU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определения  геометрии кристаллической решетки её </a:t>
            </a:r>
            <a:r>
              <a:rPr lang="ru-RU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симметирии</a:t>
            </a:r>
            <a:r>
              <a:rPr lang="ru-RU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решетки и ориентировки </a:t>
            </a:r>
          </a:p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связать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геометрию </a:t>
            </a:r>
            <a:r>
              <a:rPr lang="ru-RU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ауэграмму</a:t>
            </a:r>
            <a:r>
              <a:rPr lang="ru-RU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её 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стереографической проекцией!!!</a:t>
            </a:r>
          </a:p>
        </p:txBody>
      </p:sp>
    </p:spTree>
    <p:extLst>
      <p:ext uri="{BB962C8B-B14F-4D97-AF65-F5344CB8AC3E}">
        <p14:creationId xmlns:p14="http://schemas.microsoft.com/office/powerpoint/2010/main" val="3884039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26C98D80-411F-40E8-9DCF-5B99C1592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Пространственная связь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геометрии </a:t>
            </a:r>
            <a:r>
              <a:rPr lang="ru-RU" altLang="ru-RU" b="1" dirty="0" err="1">
                <a:solidFill>
                  <a:srgbClr val="3333FF"/>
                </a:solidFill>
              </a:rPr>
              <a:t>лауэграммы</a:t>
            </a:r>
            <a:r>
              <a:rPr lang="ru-RU" altLang="ru-RU" b="1" dirty="0">
                <a:solidFill>
                  <a:srgbClr val="3333FF"/>
                </a:solidFill>
              </a:rPr>
              <a:t> и стереографической проекции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="" xmlns:a16="http://schemas.microsoft.com/office/drawing/2014/main" id="{DB2D5493-626E-42A4-9D67-F789B9D81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959" y="5241974"/>
            <a:ext cx="3719042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3333FF"/>
                </a:solidFill>
              </a:rPr>
              <a:t>D</a:t>
            </a:r>
            <a:r>
              <a:rPr lang="en-US" altLang="ru-RU" sz="1800" i="1" dirty="0">
                <a:solidFill>
                  <a:srgbClr val="3333FF"/>
                </a:solidFill>
              </a:rPr>
              <a:t> </a:t>
            </a:r>
            <a:r>
              <a:rPr lang="ru-RU" altLang="ru-RU" sz="1800" dirty="0">
                <a:solidFill>
                  <a:srgbClr val="3333FF"/>
                </a:solidFill>
              </a:rPr>
              <a:t>– расстояние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333FF"/>
                </a:solidFill>
              </a:rPr>
              <a:t>от кристалла до пленки;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>
                <a:solidFill>
                  <a:srgbClr val="3333FF"/>
                </a:solidFill>
              </a:rPr>
              <a:t>R</a:t>
            </a:r>
            <a:r>
              <a:rPr lang="ru-RU" altLang="ru-RU" sz="1800" dirty="0">
                <a:solidFill>
                  <a:srgbClr val="3333FF"/>
                </a:solidFill>
              </a:rPr>
              <a:t> – радиус сферы проекции, </a:t>
            </a: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="" xmlns:a16="http://schemas.microsoft.com/office/drawing/2014/main" id="{86037061-DC0E-4379-BCC5-F3720B6A11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937740"/>
              </p:ext>
            </p:extLst>
          </p:nvPr>
        </p:nvGraphicFramePr>
        <p:xfrm>
          <a:off x="5420328" y="1865790"/>
          <a:ext cx="3719041" cy="604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80" name="Equation" r:id="rId3" imgW="1130040" imgH="228600" progId="Equation.DSMT4">
                  <p:embed/>
                </p:oleObj>
              </mc:Choice>
              <mc:Fallback>
                <p:oleObj name="Equation" r:id="rId3" imgW="1130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0328" y="1865790"/>
                        <a:ext cx="3719041" cy="6043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FDFE32B-C77B-4384-8E7B-91DDE83F8961}"/>
              </a:ext>
            </a:extLst>
          </p:cNvPr>
          <p:cNvSpPr txBox="1"/>
          <p:nvPr/>
        </p:nvSpPr>
        <p:spPr>
          <a:xfrm>
            <a:off x="5424958" y="2398235"/>
            <a:ext cx="37190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ru-RU" i="1" dirty="0"/>
              <a:t>d</a:t>
            </a:r>
            <a:r>
              <a:rPr lang="en-US" altLang="ru-RU" dirty="0"/>
              <a:t>-</a:t>
            </a:r>
            <a:r>
              <a:rPr lang="ru-RU" altLang="ru-RU" dirty="0"/>
              <a:t>расстояние от точки</a:t>
            </a:r>
            <a:r>
              <a:rPr lang="en-US" altLang="ru-RU" dirty="0"/>
              <a:t> </a:t>
            </a:r>
            <a:r>
              <a:rPr lang="ru-RU" altLang="ru-RU" dirty="0" err="1"/>
              <a:t>лауэвского</a:t>
            </a:r>
            <a:r>
              <a:rPr lang="ru-RU" altLang="ru-RU" dirty="0"/>
              <a:t> рефлекса </a:t>
            </a:r>
            <a:r>
              <a:rPr lang="en-US" altLang="ru-RU" dirty="0"/>
              <a:t>S</a:t>
            </a:r>
            <a:r>
              <a:rPr lang="en-US" altLang="ru-RU" baseline="-25000" dirty="0"/>
              <a:t>1</a:t>
            </a:r>
            <a:r>
              <a:rPr lang="ru-RU" altLang="ru-RU" baseline="-25000" dirty="0"/>
              <a:t> </a:t>
            </a:r>
          </a:p>
          <a:p>
            <a:pPr algn="ctr" eaLnBrk="1" hangingPunct="1"/>
            <a:r>
              <a:rPr lang="ru-RU" altLang="ru-RU" dirty="0"/>
              <a:t>на рентгенограмме до оси прямого пучка </a:t>
            </a:r>
            <a:r>
              <a:rPr lang="en-US" altLang="ru-RU" dirty="0"/>
              <a:t>S</a:t>
            </a:r>
            <a:r>
              <a:rPr lang="en-US" altLang="ru-RU" baseline="-25000" dirty="0"/>
              <a:t>0</a:t>
            </a:r>
            <a:endParaRPr lang="ru-RU" dirty="0"/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="" xmlns:a16="http://schemas.microsoft.com/office/drawing/2014/main" id="{9FEEFE8A-850F-4217-9F85-AA564AAFE9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631471"/>
              </p:ext>
            </p:extLst>
          </p:nvPr>
        </p:nvGraphicFramePr>
        <p:xfrm>
          <a:off x="5424958" y="3575828"/>
          <a:ext cx="3719042" cy="803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81" name="Equation" r:id="rId5" imgW="1384200" imgH="330120" progId="Equation.DSMT4">
                  <p:embed/>
                </p:oleObj>
              </mc:Choice>
              <mc:Fallback>
                <p:oleObj name="Equation" r:id="rId5" imgW="13842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24958" y="3575828"/>
                        <a:ext cx="3719042" cy="80377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A434AEF-9B73-4169-A9C0-26DEF807ECC9}"/>
              </a:ext>
            </a:extLst>
          </p:cNvPr>
          <p:cNvSpPr txBox="1"/>
          <p:nvPr/>
        </p:nvSpPr>
        <p:spPr>
          <a:xfrm>
            <a:off x="5424958" y="4318644"/>
            <a:ext cx="37190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ru-RU" dirty="0"/>
              <a:t>OS</a:t>
            </a:r>
            <a:r>
              <a:rPr lang="en-US" altLang="ru-RU" baseline="-25000" dirty="0"/>
              <a:t>2 </a:t>
            </a:r>
            <a:r>
              <a:rPr lang="ru-RU" altLang="ru-RU" dirty="0"/>
              <a:t>- расстояние от точки проекции плоскости (</a:t>
            </a:r>
            <a:r>
              <a:rPr lang="en-US" altLang="ru-RU" dirty="0" err="1"/>
              <a:t>hkl</a:t>
            </a:r>
            <a:r>
              <a:rPr lang="en-US" altLang="ru-RU" dirty="0"/>
              <a:t>) </a:t>
            </a:r>
            <a:r>
              <a:rPr lang="ru-RU" altLang="ru-RU" dirty="0"/>
              <a:t>до центра О плоскости проекции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BF4E438-3ADD-4147-83F6-7AF463374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5701"/>
            <a:ext cx="5362004" cy="428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3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BF64187D-E968-4153-8732-767FEB9D9A54}"/>
              </a:ext>
            </a:extLst>
          </p:cNvPr>
          <p:cNvSpPr/>
          <p:nvPr/>
        </p:nvSpPr>
        <p:spPr>
          <a:xfrm>
            <a:off x="6084888" y="2492375"/>
            <a:ext cx="2519362" cy="12239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34823" name="Picture 7" descr="Безымянный2">
            <a:extLst>
              <a:ext uri="{FF2B5EF4-FFF2-40B4-BE49-F238E27FC236}">
                <a16:creationId xmlns="" xmlns:a16="http://schemas.microsoft.com/office/drawing/2014/main" id="{04CDADD7-A5BC-446B-9994-27A3500D9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5400675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24" name="Object 8">
            <a:extLst>
              <a:ext uri="{FF2B5EF4-FFF2-40B4-BE49-F238E27FC236}">
                <a16:creationId xmlns="" xmlns:a16="http://schemas.microsoft.com/office/drawing/2014/main" id="{B42FCCAA-8A13-4091-9CE8-79ACA8E73D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1775" y="6092825"/>
          <a:ext cx="36004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06" name="Equation" r:id="rId4" imgW="1473200" imgH="279400" progId="">
                  <p:embed/>
                </p:oleObj>
              </mc:Choice>
              <mc:Fallback>
                <p:oleObj name="Equation" r:id="rId4" imgW="1473200" imgH="279400" progId="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6092825"/>
                        <a:ext cx="3600450" cy="682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Line 10">
            <a:extLst>
              <a:ext uri="{FF2B5EF4-FFF2-40B4-BE49-F238E27FC236}">
                <a16:creationId xmlns="" xmlns:a16="http://schemas.microsoft.com/office/drawing/2014/main" id="{A61A4415-9362-48EF-A996-658AB91255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9113" y="2636838"/>
            <a:ext cx="576262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3" name="Line 11">
            <a:extLst>
              <a:ext uri="{FF2B5EF4-FFF2-40B4-BE49-F238E27FC236}">
                <a16:creationId xmlns="" xmlns:a16="http://schemas.microsoft.com/office/drawing/2014/main" id="{166DC1BF-EDEF-4408-B7D0-BA06DA76E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413" y="3784600"/>
            <a:ext cx="215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4" name="Line 12">
            <a:extLst>
              <a:ext uri="{FF2B5EF4-FFF2-40B4-BE49-F238E27FC236}">
                <a16:creationId xmlns="" xmlns:a16="http://schemas.microsoft.com/office/drawing/2014/main" id="{FE95763A-C621-439F-8BD8-1D33FC5BF5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413" y="3784600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5" name="Line 13">
            <a:extLst>
              <a:ext uri="{FF2B5EF4-FFF2-40B4-BE49-F238E27FC236}">
                <a16:creationId xmlns="" xmlns:a16="http://schemas.microsoft.com/office/drawing/2014/main" id="{60BE00FE-F689-4217-91AD-E7AF2DE7E4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4864100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6" name="Line 14">
            <a:extLst>
              <a:ext uri="{FF2B5EF4-FFF2-40B4-BE49-F238E27FC236}">
                <a16:creationId xmlns="" xmlns:a16="http://schemas.microsoft.com/office/drawing/2014/main" id="{59AE611B-0514-4B94-B250-8046E6D5CF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4576763"/>
            <a:ext cx="63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7" name="Line 15">
            <a:extLst>
              <a:ext uri="{FF2B5EF4-FFF2-40B4-BE49-F238E27FC236}">
                <a16:creationId xmlns="" xmlns:a16="http://schemas.microsoft.com/office/drawing/2014/main" id="{4EB17D13-2DAD-4EBE-9894-DF66145096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407193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8" name="Line 16">
            <a:extLst>
              <a:ext uri="{FF2B5EF4-FFF2-40B4-BE49-F238E27FC236}">
                <a16:creationId xmlns="" xmlns:a16="http://schemas.microsoft.com/office/drawing/2014/main" id="{DB26C363-0385-41E8-A9E8-25EC4C8B63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1063" y="4071938"/>
            <a:ext cx="7143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Line 17">
            <a:extLst>
              <a:ext uri="{FF2B5EF4-FFF2-40B4-BE49-F238E27FC236}">
                <a16:creationId xmlns="" xmlns:a16="http://schemas.microsoft.com/office/drawing/2014/main" id="{BB6437C8-6C76-4734-8BED-781999F840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6963" y="263207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1" name="Text Box 5">
            <a:extLst>
              <a:ext uri="{FF2B5EF4-FFF2-40B4-BE49-F238E27FC236}">
                <a16:creationId xmlns="" xmlns:a16="http://schemas.microsoft.com/office/drawing/2014/main" id="{C2E02D15-40C3-49DC-8E49-1CE7128C2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Геометрические параметры съемки </a:t>
            </a:r>
            <a:r>
              <a:rPr lang="ru-RU" altLang="ru-RU" sz="2400" b="1" dirty="0" err="1">
                <a:solidFill>
                  <a:srgbClr val="3333FF"/>
                </a:solidFill>
              </a:rPr>
              <a:t>лауэграммы</a:t>
            </a:r>
            <a:r>
              <a:rPr lang="ru-RU" altLang="ru-RU" sz="2400" b="1" dirty="0">
                <a:solidFill>
                  <a:srgbClr val="3333FF"/>
                </a:solidFill>
              </a:rPr>
              <a:t> 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стереографической проекции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880A197D-C3E1-4D5F-BF61-B301C35E8B71}"/>
              </a:ext>
            </a:extLst>
          </p:cNvPr>
          <p:cNvCxnSpPr/>
          <p:nvPr/>
        </p:nvCxnSpPr>
        <p:spPr>
          <a:xfrm>
            <a:off x="6227763" y="2852738"/>
            <a:ext cx="1152525" cy="3603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="" xmlns:a16="http://schemas.microsoft.com/office/drawing/2014/main" id="{500D1F40-2E5B-41E3-8F52-23A1B0673556}"/>
              </a:ext>
            </a:extLst>
          </p:cNvPr>
          <p:cNvCxnSpPr/>
          <p:nvPr/>
        </p:nvCxnSpPr>
        <p:spPr>
          <a:xfrm flipV="1">
            <a:off x="7380288" y="2852738"/>
            <a:ext cx="1008062" cy="3603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34DF3E90-F62F-4FFC-8F67-B4827A6A5CB3}"/>
              </a:ext>
            </a:extLst>
          </p:cNvPr>
          <p:cNvCxnSpPr/>
          <p:nvPr/>
        </p:nvCxnSpPr>
        <p:spPr>
          <a:xfrm>
            <a:off x="7308850" y="3213100"/>
            <a:ext cx="1008063" cy="287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FCAA3CA1-3484-4B2B-B006-6B80AE6BA930}"/>
              </a:ext>
            </a:extLst>
          </p:cNvPr>
          <p:cNvCxnSpPr/>
          <p:nvPr/>
        </p:nvCxnSpPr>
        <p:spPr>
          <a:xfrm>
            <a:off x="7667625" y="3860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21F65434-2BF0-4110-B9F3-8BD80834D56D}"/>
              </a:ext>
            </a:extLst>
          </p:cNvPr>
          <p:cNvCxnSpPr/>
          <p:nvPr/>
        </p:nvCxnSpPr>
        <p:spPr>
          <a:xfrm>
            <a:off x="6659563" y="3213100"/>
            <a:ext cx="13684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14EA161-648F-4723-814C-206E15BEF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2997200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2</a:t>
            </a:r>
            <a:r>
              <a:rPr lang="en-US" altLang="ru-RU" sz="1800">
                <a:latin typeface="Symbol" panose="05050102010706020507" pitchFamily="18" charset="2"/>
              </a:rPr>
              <a:t>q</a:t>
            </a:r>
            <a:endParaRPr lang="ru-RU" altLang="ru-RU" sz="180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61B8FA6-1163-47CA-BCA9-595F272EB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068638"/>
            <a:ext cx="33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P</a:t>
            </a:r>
            <a:endParaRPr lang="ru-RU" altLang="ru-RU" sz="180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44E3B41-AAE9-4A6D-841A-43D05C698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565400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1</a:t>
            </a:r>
            <a:endParaRPr lang="ru-RU" altLang="ru-RU" sz="180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4289DDB-F788-45C7-A841-95CE9E394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2565400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2</a:t>
            </a:r>
            <a:endParaRPr lang="ru-RU" altLang="ru-RU" sz="180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89AED3-C12B-4214-871D-7523D2F63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268413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1</a:t>
            </a:r>
            <a:endParaRPr lang="ru-RU" altLang="ru-RU" sz="180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53264F2-76A5-4FA0-8327-62BA27BEF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22922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2</a:t>
            </a:r>
            <a:endParaRPr lang="ru-RU" altLang="ru-RU" sz="1800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="" xmlns:a16="http://schemas.microsoft.com/office/drawing/2014/main" id="{F4147611-800D-4129-8E3C-6894B93E4613}"/>
              </a:ext>
            </a:extLst>
          </p:cNvPr>
          <p:cNvCxnSpPr/>
          <p:nvPr/>
        </p:nvCxnSpPr>
        <p:spPr>
          <a:xfrm>
            <a:off x="2915816" y="1268413"/>
            <a:ext cx="0" cy="5746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Дуга 1">
            <a:extLst>
              <a:ext uri="{FF2B5EF4-FFF2-40B4-BE49-F238E27FC236}">
                <a16:creationId xmlns="" xmlns:a16="http://schemas.microsoft.com/office/drawing/2014/main" id="{1E83B5F6-1AE7-4AA1-A9E5-E24DD005BDDC}"/>
              </a:ext>
            </a:extLst>
          </p:cNvPr>
          <p:cNvSpPr/>
          <p:nvPr/>
        </p:nvSpPr>
        <p:spPr>
          <a:xfrm rot="3027171">
            <a:off x="7426934" y="2892343"/>
            <a:ext cx="648072" cy="56673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9461" grpId="0" animBg="1"/>
      <p:bldP spid="35" grpId="0"/>
      <p:bldP spid="39" grpId="0"/>
      <p:bldP spid="40" grpId="0"/>
      <p:bldP spid="41" grpId="0"/>
      <p:bldP spid="23" grpId="0"/>
      <p:bldP spid="24" grpId="0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28800"/>
            <a:ext cx="91440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К середине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столетия</a:t>
            </a:r>
          </a:p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компьютеров </a:t>
            </a:r>
          </a:p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в нашей стране </a:t>
            </a:r>
          </a:p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ещё практически не было</a:t>
            </a:r>
          </a:p>
        </p:txBody>
      </p:sp>
    </p:spTree>
    <p:extLst>
      <p:ext uri="{BB962C8B-B14F-4D97-AF65-F5344CB8AC3E}">
        <p14:creationId xmlns:p14="http://schemas.microsoft.com/office/powerpoint/2010/main" val="177640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Основными устройствами для проведения вычислений были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логарифмическая линейка и арифмометр</a:t>
            </a:r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784"/>
            <a:ext cx="60960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29F02FF-CC54-4EF9-887E-B1784D73A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789039"/>
            <a:ext cx="4752528" cy="30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64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" y="0"/>
            <a:ext cx="9144000" cy="220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3600400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3312368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33644" y="0"/>
            <a:ext cx="5911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История первых компьютеров</a:t>
            </a:r>
          </a:p>
        </p:txBody>
      </p:sp>
    </p:spTree>
    <p:extLst>
      <p:ext uri="{BB962C8B-B14F-4D97-AF65-F5344CB8AC3E}">
        <p14:creationId xmlns:p14="http://schemas.microsoft.com/office/powerpoint/2010/main" val="576979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A01935-3F45-4505-88F1-B681E45E67F3}"/>
              </a:ext>
            </a:extLst>
          </p:cNvPr>
          <p:cNvSpPr txBox="1"/>
          <p:nvPr/>
        </p:nvSpPr>
        <p:spPr>
          <a:xfrm>
            <a:off x="0" y="874455"/>
            <a:ext cx="914400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Одним из основоположников нового научного направления </a:t>
            </a:r>
            <a:r>
              <a:rPr lang="ru-RU" sz="4000" b="1" dirty="0">
                <a:solidFill>
                  <a:srgbClr val="FF3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"КИБЕРНЕТИКА" и </a:t>
            </a:r>
          </a:p>
          <a:p>
            <a:pPr algn="ctr"/>
            <a:r>
              <a:rPr lang="ru-RU" sz="4000" b="1" dirty="0">
                <a:solidFill>
                  <a:srgbClr val="FF33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«теория искусственного интеллекта» </a:t>
            </a:r>
          </a:p>
          <a:p>
            <a:pPr algn="ctr"/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считается выдающийся американский математик </a:t>
            </a:r>
          </a:p>
          <a:p>
            <a:pPr algn="ctr"/>
            <a:r>
              <a:rPr lang="ru-RU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Но́рберт</a:t>
            </a:r>
            <a:r>
              <a:rPr lang="ru-RU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Ви́нер</a:t>
            </a:r>
            <a:r>
              <a:rPr lang="ru-RU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668868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CF1FEAC-8D98-4E78-AF44-F710E0ADE7B1}"/>
              </a:ext>
            </a:extLst>
          </p:cNvPr>
          <p:cNvSpPr/>
          <p:nvPr/>
        </p:nvSpPr>
        <p:spPr>
          <a:xfrm>
            <a:off x="0" y="4452726"/>
            <a:ext cx="9144000" cy="24052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Но́рберт</a:t>
            </a:r>
            <a:r>
              <a:rPr lang="ru-RU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Ви́нер</a:t>
            </a:r>
            <a:r>
              <a:rPr lang="ru-RU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(1984 -1964)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выдающийся американский математик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один из основоположников нового научного направления в науке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«КИБЕРНЕТИКА»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4756230-F060-4188-889A-EE0727298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48" y="24512"/>
            <a:ext cx="7272808" cy="43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8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1DCB98F-0ACB-40E5-AFFE-5C1897346047}"/>
              </a:ext>
            </a:extLst>
          </p:cNvPr>
          <p:cNvSpPr/>
          <p:nvPr/>
        </p:nvSpPr>
        <p:spPr>
          <a:xfrm>
            <a:off x="0" y="1340768"/>
            <a:ext cx="9144000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четвертом издании “Краткого философского словаря” (1954 г.) в статье </a:t>
            </a:r>
            <a:r>
              <a:rPr lang="ru-RU" sz="3200" b="1" u="sng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“Кибернетика”</a:t>
            </a:r>
            <a:r>
              <a:rPr lang="ru-RU" sz="3200" b="1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эта наука была определена как 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“…реакционная лженаука, возникшая в США после второй мировой войны, и получившая широкое распространение в других капиталистических странах; форма современного механицизма…”.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128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7BA1201-51A2-47AB-805D-F65B0EBA3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6" y="188640"/>
            <a:ext cx="9144001" cy="35394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Абсолютно все свойства материалов (механические, электрические, магнитные, оптические и пр.) </a:t>
            </a:r>
            <a:endParaRPr lang="en-US" altLang="ru-RU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ОПРЕДЕЛЯЮТСЯ ИХ</a:t>
            </a:r>
            <a:endParaRPr lang="en-US" altLang="ru-RU" b="1" dirty="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i="1" dirty="0"/>
              <a:t>СОСТАВОМ</a:t>
            </a:r>
            <a:r>
              <a:rPr lang="en-US" altLang="ru-RU" b="1" i="1" dirty="0"/>
              <a:t>,</a:t>
            </a:r>
            <a:r>
              <a:rPr lang="ru-RU" altLang="ru-RU" b="1" i="1" dirty="0"/>
              <a:t> СТРУКТУРОЙ</a:t>
            </a:r>
            <a:r>
              <a:rPr lang="en-US" altLang="ru-RU" b="1" i="1" dirty="0"/>
              <a:t> </a:t>
            </a:r>
            <a:endParaRPr lang="ru-RU" altLang="ru-RU" b="1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И </a:t>
            </a:r>
            <a:r>
              <a:rPr lang="ru-RU" altLang="ru-RU" b="1" i="1" dirty="0">
                <a:solidFill>
                  <a:srgbClr val="FF0000"/>
                </a:solidFill>
              </a:rPr>
              <a:t>ДЕФЕКТАМИ</a:t>
            </a:r>
            <a:r>
              <a:rPr lang="ru-RU" altLang="ru-RU" b="1" dirty="0">
                <a:solidFill>
                  <a:srgbClr val="0000CC"/>
                </a:solidFill>
              </a:rPr>
              <a:t> КРИСТАЛЛИЧЕСКОЙ СТРУКТУРЫ</a:t>
            </a:r>
            <a:r>
              <a:rPr lang="en-US" altLang="ru-RU" b="1" dirty="0">
                <a:solidFill>
                  <a:srgbClr val="FF0000"/>
                </a:solidFill>
              </a:rPr>
              <a:t>!!!</a:t>
            </a:r>
            <a:r>
              <a:rPr lang="ru-RU" altLang="ru-RU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152DA95-F65D-45F4-87C6-11C17FF85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7" y="3861048"/>
            <a:ext cx="9153527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Поэтому исследования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структуры и состава материалов</a:t>
            </a:r>
            <a:endParaRPr lang="ru-RU" altLang="ru-RU" sz="3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/>
              <a:t>это основа возможности их применения в различных областях человеческой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53498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0" y="4933"/>
            <a:ext cx="7452320" cy="56466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31840" y="6093296"/>
            <a:ext cx="332014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Издана в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1958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515608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FAC3F47-1E19-4141-A9EF-DB3642A1026F}"/>
              </a:ext>
            </a:extLst>
          </p:cNvPr>
          <p:cNvSpPr txBox="1"/>
          <p:nvPr/>
        </p:nvSpPr>
        <p:spPr>
          <a:xfrm>
            <a:off x="0" y="1268760"/>
            <a:ext cx="9144001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Первая книга о кибернетике «СИГНАЛ»  вышла в 1958 году с большими проблемами. 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Автор книги, Игорь Андреевич Полетаев - один из пионеров отечественной кибернетики.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предисловии автор пишет что эта книга стала возможна только благодаря инициативы и огромной поддержке академика А.И. Берга.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1CFA26-9ABC-40AB-997B-6AFDBA5D3FFB}"/>
              </a:ext>
            </a:extLst>
          </p:cNvPr>
          <p:cNvSpPr txBox="1"/>
          <p:nvPr/>
        </p:nvSpPr>
        <p:spPr>
          <a:xfrm>
            <a:off x="251520" y="53012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2BCC025-46BF-44BB-8EFE-AF473701D232}"/>
              </a:ext>
            </a:extLst>
          </p:cNvPr>
          <p:cNvSpPr/>
          <p:nvPr/>
        </p:nvSpPr>
        <p:spPr>
          <a:xfrm>
            <a:off x="0" y="5070375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Борьбу за признание кибернетики возглавил профессор кафедры математики Артиллерийской академии имени Дзержинского Алексей Андреевич Ляпунов.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683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сканирование0026-b-1-a">
            <a:extLst>
              <a:ext uri="{FF2B5EF4-FFF2-40B4-BE49-F238E27FC236}">
                <a16:creationId xmlns="" xmlns:a16="http://schemas.microsoft.com/office/drawing/2014/main" id="{EA49FA5A-E742-4896-BCAB-F8927550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>
            <a:extLst>
              <a:ext uri="{FF2B5EF4-FFF2-40B4-BE49-F238E27FC236}">
                <a16:creationId xmlns="" xmlns:a16="http://schemas.microsoft.com/office/drawing/2014/main" id="{6F82095D-600C-4404-B628-1A991B146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27605"/>
            <a:ext cx="9144000" cy="1373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Специальная линейка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для переноса данных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с </a:t>
            </a:r>
            <a:r>
              <a:rPr lang="ru-RU" altLang="ru-RU" sz="2800" b="1" dirty="0" err="1">
                <a:solidFill>
                  <a:srgbClr val="3333FF"/>
                </a:solidFill>
              </a:rPr>
              <a:t>лауэграммы</a:t>
            </a:r>
            <a:r>
              <a:rPr lang="ru-RU" altLang="ru-RU" sz="2800" b="1" dirty="0">
                <a:solidFill>
                  <a:srgbClr val="3333FF"/>
                </a:solidFill>
              </a:rPr>
              <a:t> на </a:t>
            </a:r>
            <a:r>
              <a:rPr lang="ru-RU" altLang="ru-RU" sz="2800" b="1" dirty="0" err="1">
                <a:solidFill>
                  <a:srgbClr val="3333FF"/>
                </a:solidFill>
              </a:rPr>
              <a:t>стреографическую</a:t>
            </a:r>
            <a:r>
              <a:rPr lang="ru-RU" altLang="ru-RU" sz="2800" b="1" dirty="0">
                <a:solidFill>
                  <a:srgbClr val="3333FF"/>
                </a:solidFill>
              </a:rPr>
              <a:t> проекцию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04BA4E-C75A-458C-9E68-ABBE23FD5AD4}"/>
              </a:ext>
            </a:extLst>
          </p:cNvPr>
          <p:cNvSpPr txBox="1"/>
          <p:nvPr/>
        </p:nvSpPr>
        <p:spPr>
          <a:xfrm>
            <a:off x="1" y="404664"/>
            <a:ext cx="9144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339966"/>
                </a:solidFill>
              </a:rPr>
              <a:t>Когда компьютеров еще не существовало использовались графические методы расшифровки </a:t>
            </a:r>
            <a:r>
              <a:rPr lang="ru-RU" sz="3600" dirty="0" err="1">
                <a:solidFill>
                  <a:srgbClr val="339966"/>
                </a:solidFill>
              </a:rPr>
              <a:t>лауэграмм</a:t>
            </a:r>
            <a:endParaRPr lang="ru-RU" sz="3600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9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BF64187D-E968-4153-8732-767FEB9D9A54}"/>
              </a:ext>
            </a:extLst>
          </p:cNvPr>
          <p:cNvSpPr/>
          <p:nvPr/>
        </p:nvSpPr>
        <p:spPr>
          <a:xfrm>
            <a:off x="6084888" y="2492375"/>
            <a:ext cx="2519362" cy="12239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34823" name="Picture 7" descr="Безымянный2">
            <a:extLst>
              <a:ext uri="{FF2B5EF4-FFF2-40B4-BE49-F238E27FC236}">
                <a16:creationId xmlns="" xmlns:a16="http://schemas.microsoft.com/office/drawing/2014/main" id="{04CDADD7-A5BC-446B-9994-27A3500D9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5400675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24" name="Object 8">
            <a:extLst>
              <a:ext uri="{FF2B5EF4-FFF2-40B4-BE49-F238E27FC236}">
                <a16:creationId xmlns="" xmlns:a16="http://schemas.microsoft.com/office/drawing/2014/main" id="{B42FCCAA-8A13-4091-9CE8-79ACA8E73D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1775" y="6092825"/>
          <a:ext cx="36004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2" name="Equation" r:id="rId4" imgW="1473200" imgH="279400" progId="">
                  <p:embed/>
                </p:oleObj>
              </mc:Choice>
              <mc:Fallback>
                <p:oleObj name="Equation" r:id="rId4" imgW="14732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6092825"/>
                        <a:ext cx="3600450" cy="682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Line 10">
            <a:extLst>
              <a:ext uri="{FF2B5EF4-FFF2-40B4-BE49-F238E27FC236}">
                <a16:creationId xmlns="" xmlns:a16="http://schemas.microsoft.com/office/drawing/2014/main" id="{A61A4415-9362-48EF-A996-658AB91255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9113" y="2636838"/>
            <a:ext cx="576262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3" name="Line 11">
            <a:extLst>
              <a:ext uri="{FF2B5EF4-FFF2-40B4-BE49-F238E27FC236}">
                <a16:creationId xmlns="" xmlns:a16="http://schemas.microsoft.com/office/drawing/2014/main" id="{166DC1BF-EDEF-4408-B7D0-BA06DA76E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413" y="3784600"/>
            <a:ext cx="215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4" name="Line 12">
            <a:extLst>
              <a:ext uri="{FF2B5EF4-FFF2-40B4-BE49-F238E27FC236}">
                <a16:creationId xmlns="" xmlns:a16="http://schemas.microsoft.com/office/drawing/2014/main" id="{FE95763A-C621-439F-8BD8-1D33FC5BF5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413" y="3784600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5" name="Line 13">
            <a:extLst>
              <a:ext uri="{FF2B5EF4-FFF2-40B4-BE49-F238E27FC236}">
                <a16:creationId xmlns="" xmlns:a16="http://schemas.microsoft.com/office/drawing/2014/main" id="{60BE00FE-F689-4217-91AD-E7AF2DE7E4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4864100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6" name="Line 14">
            <a:extLst>
              <a:ext uri="{FF2B5EF4-FFF2-40B4-BE49-F238E27FC236}">
                <a16:creationId xmlns="" xmlns:a16="http://schemas.microsoft.com/office/drawing/2014/main" id="{59AE611B-0514-4B94-B250-8046E6D5CF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4576763"/>
            <a:ext cx="635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7" name="Line 15">
            <a:extLst>
              <a:ext uri="{FF2B5EF4-FFF2-40B4-BE49-F238E27FC236}">
                <a16:creationId xmlns="" xmlns:a16="http://schemas.microsoft.com/office/drawing/2014/main" id="{4EB17D13-2DAD-4EBE-9894-DF66145096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407193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8" name="Line 16">
            <a:extLst>
              <a:ext uri="{FF2B5EF4-FFF2-40B4-BE49-F238E27FC236}">
                <a16:creationId xmlns="" xmlns:a16="http://schemas.microsoft.com/office/drawing/2014/main" id="{DB26C363-0385-41E8-A9E8-25EC4C8B63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1063" y="4071938"/>
            <a:ext cx="71437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Line 17">
            <a:extLst>
              <a:ext uri="{FF2B5EF4-FFF2-40B4-BE49-F238E27FC236}">
                <a16:creationId xmlns="" xmlns:a16="http://schemas.microsoft.com/office/drawing/2014/main" id="{BB6437C8-6C76-4734-8BED-781999F840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6963" y="2632075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1" name="Text Box 5">
            <a:extLst>
              <a:ext uri="{FF2B5EF4-FFF2-40B4-BE49-F238E27FC236}">
                <a16:creationId xmlns="" xmlns:a16="http://schemas.microsoft.com/office/drawing/2014/main" id="{C2E02D15-40C3-49DC-8E49-1CE7128C2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Геометрические параметры съемки </a:t>
            </a:r>
            <a:r>
              <a:rPr lang="ru-RU" altLang="ru-RU" sz="2400" b="1" dirty="0" err="1">
                <a:solidFill>
                  <a:srgbClr val="3333FF"/>
                </a:solidFill>
              </a:rPr>
              <a:t>лауэграммы</a:t>
            </a:r>
            <a:r>
              <a:rPr lang="ru-RU" altLang="ru-RU" sz="2400" b="1" dirty="0">
                <a:solidFill>
                  <a:srgbClr val="3333FF"/>
                </a:solidFill>
              </a:rPr>
              <a:t> 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стереографической проекции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880A197D-C3E1-4D5F-BF61-B301C35E8B71}"/>
              </a:ext>
            </a:extLst>
          </p:cNvPr>
          <p:cNvCxnSpPr/>
          <p:nvPr/>
        </p:nvCxnSpPr>
        <p:spPr>
          <a:xfrm>
            <a:off x="6227763" y="2852738"/>
            <a:ext cx="1152525" cy="3603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="" xmlns:a16="http://schemas.microsoft.com/office/drawing/2014/main" id="{500D1F40-2E5B-41E3-8F52-23A1B0673556}"/>
              </a:ext>
            </a:extLst>
          </p:cNvPr>
          <p:cNvCxnSpPr/>
          <p:nvPr/>
        </p:nvCxnSpPr>
        <p:spPr>
          <a:xfrm flipV="1">
            <a:off x="7380288" y="2852738"/>
            <a:ext cx="1008062" cy="3603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34DF3E90-F62F-4FFC-8F67-B4827A6A5CB3}"/>
              </a:ext>
            </a:extLst>
          </p:cNvPr>
          <p:cNvCxnSpPr/>
          <p:nvPr/>
        </p:nvCxnSpPr>
        <p:spPr>
          <a:xfrm>
            <a:off x="7308850" y="3213100"/>
            <a:ext cx="1008063" cy="287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FCAA3CA1-3484-4B2B-B006-6B80AE6BA930}"/>
              </a:ext>
            </a:extLst>
          </p:cNvPr>
          <p:cNvCxnSpPr/>
          <p:nvPr/>
        </p:nvCxnSpPr>
        <p:spPr>
          <a:xfrm>
            <a:off x="7667625" y="3860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21F65434-2BF0-4110-B9F3-8BD80834D56D}"/>
              </a:ext>
            </a:extLst>
          </p:cNvPr>
          <p:cNvCxnSpPr/>
          <p:nvPr/>
        </p:nvCxnSpPr>
        <p:spPr>
          <a:xfrm>
            <a:off x="6659563" y="3213100"/>
            <a:ext cx="13684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14EA161-648F-4723-814C-206E15BEF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2997200"/>
            <a:ext cx="441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2</a:t>
            </a:r>
            <a:r>
              <a:rPr lang="en-US" altLang="ru-RU" sz="1800">
                <a:latin typeface="Symbol" panose="05050102010706020507" pitchFamily="18" charset="2"/>
              </a:rPr>
              <a:t>q</a:t>
            </a:r>
            <a:endParaRPr lang="ru-RU" altLang="ru-RU" sz="180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61B8FA6-1163-47CA-BCA9-595F272EB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068638"/>
            <a:ext cx="33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P</a:t>
            </a:r>
            <a:endParaRPr lang="ru-RU" altLang="ru-RU" sz="180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44E3B41-AAE9-4A6D-841A-43D05C698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565400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1</a:t>
            </a:r>
            <a:endParaRPr lang="ru-RU" altLang="ru-RU" sz="180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4289DDB-F788-45C7-A841-95CE9E394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2565400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2</a:t>
            </a:r>
            <a:endParaRPr lang="ru-RU" altLang="ru-RU" sz="180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89AED3-C12B-4214-871D-7523D2F63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1268413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1</a:t>
            </a:r>
            <a:endParaRPr lang="ru-RU" altLang="ru-RU" sz="180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53264F2-76A5-4FA0-8327-62BA27BEF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22922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2</a:t>
            </a:r>
            <a:endParaRPr lang="ru-RU" altLang="ru-RU" sz="1800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="" xmlns:a16="http://schemas.microsoft.com/office/drawing/2014/main" id="{F4147611-800D-4129-8E3C-6894B93E4613}"/>
              </a:ext>
            </a:extLst>
          </p:cNvPr>
          <p:cNvCxnSpPr/>
          <p:nvPr/>
        </p:nvCxnSpPr>
        <p:spPr>
          <a:xfrm>
            <a:off x="2915816" y="1268413"/>
            <a:ext cx="0" cy="5746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Дуга 1">
            <a:extLst>
              <a:ext uri="{FF2B5EF4-FFF2-40B4-BE49-F238E27FC236}">
                <a16:creationId xmlns="" xmlns:a16="http://schemas.microsoft.com/office/drawing/2014/main" id="{1E83B5F6-1AE7-4AA1-A9E5-E24DD005BDDC}"/>
              </a:ext>
            </a:extLst>
          </p:cNvPr>
          <p:cNvSpPr/>
          <p:nvPr/>
        </p:nvSpPr>
        <p:spPr>
          <a:xfrm rot="3027171">
            <a:off x="7426934" y="2892343"/>
            <a:ext cx="648072" cy="56673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5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9461" grpId="0" animBg="1"/>
      <p:bldP spid="35" grpId="0"/>
      <p:bldP spid="39" grpId="0"/>
      <p:bldP spid="40" grpId="0"/>
      <p:bldP spid="41" grpId="0"/>
      <p:bldP spid="23" grpId="0"/>
      <p:bldP spid="24" grpId="0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422627C-259E-4ACB-8327-BD583449C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123825"/>
            <a:ext cx="7219950" cy="6610350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AF220EA1-3282-4CEE-A805-FAB752B8A79C}"/>
              </a:ext>
            </a:extLst>
          </p:cNvPr>
          <p:cNvCxnSpPr/>
          <p:nvPr/>
        </p:nvCxnSpPr>
        <p:spPr>
          <a:xfrm>
            <a:off x="4283968" y="1700808"/>
            <a:ext cx="2088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3A223881-BECC-4915-BEA2-01138B1D2F79}"/>
              </a:ext>
            </a:extLst>
          </p:cNvPr>
          <p:cNvCxnSpPr/>
          <p:nvPr/>
        </p:nvCxnSpPr>
        <p:spPr>
          <a:xfrm flipH="1">
            <a:off x="2483768" y="1700808"/>
            <a:ext cx="1800200" cy="129614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DD86ECFC-151C-428C-B763-C936A89D9623}"/>
              </a:ext>
            </a:extLst>
          </p:cNvPr>
          <p:cNvCxnSpPr/>
          <p:nvPr/>
        </p:nvCxnSpPr>
        <p:spPr>
          <a:xfrm>
            <a:off x="4283968" y="1700808"/>
            <a:ext cx="1080120" cy="1152128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425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Расшифровка  лауэграмм.tif">
            <a:extLst>
              <a:ext uri="{FF2B5EF4-FFF2-40B4-BE49-F238E27FC236}">
                <a16:creationId xmlns="" xmlns:a16="http://schemas.microsoft.com/office/drawing/2014/main" id="{9CBD3A81-1438-4428-AAA5-8A6E9521F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0"/>
            <a:ext cx="77612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ig-6">
            <a:extLst>
              <a:ext uri="{FF2B5EF4-FFF2-40B4-BE49-F238E27FC236}">
                <a16:creationId xmlns="" xmlns:a16="http://schemas.microsoft.com/office/drawing/2014/main" id="{EE6F5012-06BC-48BA-AB3B-92FC6E875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141663"/>
            <a:ext cx="7700963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34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F860C4B-067D-47C7-89B2-0F49D3632FD8}"/>
              </a:ext>
            </a:extLst>
          </p:cNvPr>
          <p:cNvSpPr txBox="1"/>
          <p:nvPr/>
        </p:nvSpPr>
        <p:spPr>
          <a:xfrm>
            <a:off x="0" y="112386"/>
            <a:ext cx="91440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FF0000"/>
                </a:solidFill>
              </a:rPr>
              <a:t>Лауэграмма</a:t>
            </a:r>
            <a:r>
              <a:rPr lang="ru-RU" sz="3600" b="1" dirty="0">
                <a:solidFill>
                  <a:srgbClr val="FF0000"/>
                </a:solidFill>
              </a:rPr>
              <a:t> формируется в полихроматическом излучении </a:t>
            </a:r>
          </a:p>
          <a:p>
            <a:pPr algn="ctr"/>
            <a:r>
              <a:rPr lang="ru-RU" sz="3600" dirty="0">
                <a:solidFill>
                  <a:srgbClr val="3333FF"/>
                </a:solidFill>
              </a:rPr>
              <a:t>при этом кристалл неподвижен.</a:t>
            </a:r>
            <a:r>
              <a:rPr lang="ru-RU" sz="3600" dirty="0"/>
              <a:t> </a:t>
            </a:r>
          </a:p>
          <a:p>
            <a:pPr algn="ctr"/>
            <a:r>
              <a:rPr lang="ru-RU" sz="3600" dirty="0">
                <a:solidFill>
                  <a:srgbClr val="00B050"/>
                </a:solidFill>
              </a:rPr>
              <a:t>Все дифракционные рефлексы </a:t>
            </a:r>
          </a:p>
          <a:p>
            <a:pPr algn="ctr"/>
            <a:r>
              <a:rPr lang="ru-RU" sz="3600" dirty="0">
                <a:solidFill>
                  <a:srgbClr val="00B050"/>
                </a:solidFill>
              </a:rPr>
              <a:t>разного цвета</a:t>
            </a:r>
          </a:p>
          <a:p>
            <a:pPr algn="ctr"/>
            <a:r>
              <a:rPr lang="ru-RU" sz="3600" dirty="0"/>
              <a:t>т.е. образованы набором длин волн.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8C5189-9E87-4922-A114-4D3E6C2A79FC}"/>
              </a:ext>
            </a:extLst>
          </p:cNvPr>
          <p:cNvSpPr txBox="1"/>
          <p:nvPr/>
        </p:nvSpPr>
        <p:spPr>
          <a:xfrm>
            <a:off x="0" y="3861048"/>
            <a:ext cx="9146325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3333FF"/>
                </a:solidFill>
              </a:rPr>
              <a:t>Поэтому анализ таких дифракционных картин может дать только некоторые геометрические параметры кристаллической решетки</a:t>
            </a:r>
          </a:p>
        </p:txBody>
      </p:sp>
    </p:spTree>
    <p:extLst>
      <p:ext uri="{BB962C8B-B14F-4D97-AF65-F5344CB8AC3E}">
        <p14:creationId xmlns:p14="http://schemas.microsoft.com/office/powerpoint/2010/main" val="410198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DADFC61-E5E9-4783-9672-DC553D7AE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40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Какую информацию можно получить из анализа лауэграммы?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CCB63E4-4A07-4C70-ABAD-C361CBB3A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1495426"/>
            <a:ext cx="917114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Состояние образца (качество монокристалла - сросшиеся монокристаллы, </a:t>
            </a:r>
            <a:r>
              <a:rPr lang="ru-RU" altLang="ru-RU" dirty="0" err="1"/>
              <a:t>блочность</a:t>
            </a:r>
            <a:r>
              <a:rPr lang="ru-RU" altLang="ru-RU" dirty="0"/>
              <a:t>, поликристаллический или аморфный, и т.п.);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F2152FD-5730-4D4D-BE2D-D1D41E34C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4" y="3505200"/>
            <a:ext cx="9140826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Симметрия кристалла, тип решетки;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0EF1128-BA0E-4C7E-831A-80A3122B2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450850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Определение пространственной ориентировки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кристалла-образца; </a:t>
            </a:r>
            <a:endParaRPr lang="ru-RU" altLang="ru-RU" sz="1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F391A9A-ECDF-4980-9CF3-F3AE8DD0D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6026150"/>
            <a:ext cx="91376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/>
              <a:t>Отношений параметров элементарной ячейки </a:t>
            </a:r>
          </a:p>
        </p:txBody>
      </p:sp>
    </p:spTree>
    <p:extLst>
      <p:ext uri="{BB962C8B-B14F-4D97-AF65-F5344CB8AC3E}">
        <p14:creationId xmlns:p14="http://schemas.microsoft.com/office/powerpoint/2010/main" val="30174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E46B045-E12D-4413-84C7-7CBA796FF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765175"/>
            <a:ext cx="9172575" cy="1568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Из анализа лауэграмм определяется симметрия кристаллической решетки, ориентировка кристалла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A7464C9-1A22-4BF8-BF22-29D5CFCCC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4538"/>
            <a:ext cx="9144000" cy="206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/>
              <a:t>Если для дальнейшей работы требуется определенная ориентация образца вдоль определенного направления возможна переклейка образца на новый держатель</a:t>
            </a:r>
          </a:p>
        </p:txBody>
      </p:sp>
    </p:spTree>
    <p:extLst>
      <p:ext uri="{BB962C8B-B14F-4D97-AF65-F5344CB8AC3E}">
        <p14:creationId xmlns:p14="http://schemas.microsoft.com/office/powerpoint/2010/main" val="38861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1">
            <a:extLst>
              <a:ext uri="{FF2B5EF4-FFF2-40B4-BE49-F238E27FC236}">
                <a16:creationId xmlns="" xmlns:a16="http://schemas.microsoft.com/office/drawing/2014/main" id="{2886868A-C8CE-4B37-8A05-1E5ACC351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20792"/>
            <a:ext cx="91440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3333FF"/>
                </a:solidFill>
              </a:rPr>
              <a:t>2. Методы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3333FF"/>
                </a:solidFill>
              </a:rPr>
              <a:t>рентгеновского гониометра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339966"/>
                </a:solidFill>
              </a:rPr>
              <a:t>(кристалл вращается)</a:t>
            </a:r>
            <a:endParaRPr lang="ru-RU" altLang="ru-RU" sz="5400" dirty="0">
              <a:solidFill>
                <a:srgbClr val="3399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49A12A5-092B-42CB-82AB-5309C50A74E2}"/>
              </a:ext>
            </a:extLst>
          </p:cNvPr>
          <p:cNvSpPr/>
          <p:nvPr/>
        </p:nvSpPr>
        <p:spPr>
          <a:xfrm>
            <a:off x="-1" y="4495301"/>
            <a:ext cx="9144000" cy="13861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AB79373-2F13-43D5-91B2-E4DA4FF9B52C}"/>
              </a:ext>
            </a:extLst>
          </p:cNvPr>
          <p:cNvSpPr/>
          <p:nvPr/>
        </p:nvSpPr>
        <p:spPr>
          <a:xfrm>
            <a:off x="1329" y="5959873"/>
            <a:ext cx="9143999" cy="825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51C35CA-33BB-40D9-94B0-8E5FDBBE35BB}"/>
              </a:ext>
            </a:extLst>
          </p:cNvPr>
          <p:cNvSpPr/>
          <p:nvPr/>
        </p:nvSpPr>
        <p:spPr>
          <a:xfrm>
            <a:off x="-1" y="3505521"/>
            <a:ext cx="9143999" cy="86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7173" name="Picture 5" descr="IMG">
            <a:extLst>
              <a:ext uri="{FF2B5EF4-FFF2-40B4-BE49-F238E27FC236}">
                <a16:creationId xmlns="" xmlns:a16="http://schemas.microsoft.com/office/drawing/2014/main" id="{72350317-6620-4AC7-BAB3-CF8EBA752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2279"/>
            <a:ext cx="2771564" cy="28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>
            <a:extLst>
              <a:ext uri="{FF2B5EF4-FFF2-40B4-BE49-F238E27FC236}">
                <a16:creationId xmlns="" xmlns:a16="http://schemas.microsoft.com/office/drawing/2014/main" id="{77335B12-D67F-4E02-9E48-6789EC2A3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6835"/>
            <a:ext cx="383381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/>
              <a:t>1</a:t>
            </a:r>
            <a:r>
              <a:rPr lang="ru-RU" altLang="ru-RU" sz="1600" dirty="0"/>
              <a:t>. Геометрия дифракционной картины</a:t>
            </a:r>
          </a:p>
        </p:txBody>
      </p:sp>
      <p:sp>
        <p:nvSpPr>
          <p:cNvPr id="7176" name="Line 8">
            <a:extLst>
              <a:ext uri="{FF2B5EF4-FFF2-40B4-BE49-F238E27FC236}">
                <a16:creationId xmlns="" xmlns:a16="http://schemas.microsoft.com/office/drawing/2014/main" id="{28EFA931-AE50-4BB9-A99B-A6B06D3F8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0575" y="398511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7" name="Text Box 9">
            <a:extLst>
              <a:ext uri="{FF2B5EF4-FFF2-40B4-BE49-F238E27FC236}">
                <a16:creationId xmlns="" xmlns:a16="http://schemas.microsoft.com/office/drawing/2014/main" id="{AFA5DBA5-FB6B-42F0-BA29-19AB5905E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3505521"/>
            <a:ext cx="485298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Элементарная ячейка</a:t>
            </a:r>
            <a:r>
              <a:rPr lang="en-US" altLang="ru-RU" sz="1600" dirty="0"/>
              <a:t> </a:t>
            </a:r>
            <a:r>
              <a:rPr lang="ru-RU" altLang="ru-RU" sz="1600" dirty="0"/>
              <a:t>кристалла, параметры кристаллической решетки </a:t>
            </a:r>
            <a:r>
              <a:rPr lang="en-US" altLang="ru-RU" sz="1600" b="1" dirty="0"/>
              <a:t>a,</a:t>
            </a:r>
            <a:r>
              <a:rPr lang="ru-RU" altLang="ru-RU" sz="1600" b="1" dirty="0"/>
              <a:t> </a:t>
            </a:r>
            <a:r>
              <a:rPr lang="en-US" altLang="ru-RU" sz="1600" b="1" dirty="0"/>
              <a:t>b,</a:t>
            </a:r>
            <a:r>
              <a:rPr lang="ru-RU" altLang="ru-RU" sz="1600" b="1" dirty="0"/>
              <a:t> </a:t>
            </a:r>
            <a:r>
              <a:rPr lang="en-US" altLang="ru-RU" sz="1600" b="1" dirty="0"/>
              <a:t>c,</a:t>
            </a:r>
            <a:r>
              <a:rPr lang="ru-RU" altLang="ru-RU" sz="1600" dirty="0"/>
              <a:t> </a:t>
            </a:r>
            <a:r>
              <a:rPr lang="en-US" altLang="ru-RU" sz="1600" dirty="0">
                <a:latin typeface="Symbol" panose="05050102010706020507" pitchFamily="18" charset="2"/>
              </a:rPr>
              <a:t>a,</a:t>
            </a:r>
            <a:r>
              <a:rPr lang="ru-RU" altLang="ru-RU" sz="1600" dirty="0">
                <a:latin typeface="Symbol" panose="05050102010706020507" pitchFamily="18" charset="2"/>
              </a:rPr>
              <a:t> </a:t>
            </a:r>
            <a:r>
              <a:rPr lang="en-US" altLang="ru-RU" sz="1600" dirty="0">
                <a:latin typeface="Symbol" panose="05050102010706020507" pitchFamily="18" charset="2"/>
              </a:rPr>
              <a:t>b,</a:t>
            </a:r>
            <a:r>
              <a:rPr lang="ru-RU" altLang="ru-RU" sz="1600" dirty="0">
                <a:latin typeface="Symbol" panose="05050102010706020507" pitchFamily="18" charset="2"/>
              </a:rPr>
              <a:t> </a:t>
            </a:r>
            <a:r>
              <a:rPr lang="en-US" altLang="ru-RU" sz="1600" dirty="0">
                <a:latin typeface="Symbol" panose="05050102010706020507" pitchFamily="18" charset="2"/>
              </a:rPr>
              <a:t>g,</a:t>
            </a:r>
            <a:r>
              <a:rPr lang="ru-RU" altLang="ru-RU" sz="1600" dirty="0">
                <a:latin typeface="Symbol" panose="05050102010706020507" pitchFamily="18" charset="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симметрия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="" xmlns:a16="http://schemas.microsoft.com/office/drawing/2014/main" id="{C1D2149D-DA38-4FF9-BCC3-EE64F6D75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" y="4495667"/>
            <a:ext cx="3702682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2</a:t>
            </a:r>
            <a:r>
              <a:rPr lang="ru-RU" altLang="ru-RU" sz="1600" dirty="0">
                <a:solidFill>
                  <a:srgbClr val="FF0000"/>
                </a:solidFill>
              </a:rPr>
              <a:t>. </a:t>
            </a:r>
            <a:r>
              <a:rPr lang="ru-RU" altLang="ru-RU" sz="1600" dirty="0"/>
              <a:t>Интенсивности дифракционных </a:t>
            </a:r>
          </a:p>
          <a:p>
            <a:pPr indent="269875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рефлексов</a:t>
            </a:r>
          </a:p>
        </p:txBody>
      </p:sp>
      <p:sp>
        <p:nvSpPr>
          <p:cNvPr id="7179" name="Text Box 11">
            <a:extLst>
              <a:ext uri="{FF2B5EF4-FFF2-40B4-BE49-F238E27FC236}">
                <a16:creationId xmlns="" xmlns:a16="http://schemas.microsoft.com/office/drawing/2014/main" id="{BA10AE59-673A-43FE-9D2E-B5BC8088F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4" y="4495301"/>
            <a:ext cx="4860927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Функция распределения электронной плотности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Позволяет определить координаты атомов в элементарной ячейке исследуемого материала</a:t>
            </a:r>
          </a:p>
        </p:txBody>
      </p:sp>
      <p:graphicFrame>
        <p:nvGraphicFramePr>
          <p:cNvPr id="7180" name="Object 12">
            <a:extLst>
              <a:ext uri="{FF2B5EF4-FFF2-40B4-BE49-F238E27FC236}">
                <a16:creationId xmlns="" xmlns:a16="http://schemas.microsoft.com/office/drawing/2014/main" id="{4574B8F3-3B09-4BCB-A395-D95A09C072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091315"/>
              </p:ext>
            </p:extLst>
          </p:nvPr>
        </p:nvGraphicFramePr>
        <p:xfrm>
          <a:off x="5641093" y="4728762"/>
          <a:ext cx="220821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92" name="Equation" r:id="rId5" imgW="1638300" imgH="419100" progId="">
                  <p:embed/>
                </p:oleObj>
              </mc:Choice>
              <mc:Fallback>
                <p:oleObj name="Equation" r:id="rId5" imgW="1638300" imgH="419100" progId="">
                  <p:embed/>
                  <p:pic>
                    <p:nvPicPr>
                      <p:cNvPr id="7180" name="Object 12">
                        <a:extLst>
                          <a:ext uri="{FF2B5EF4-FFF2-40B4-BE49-F238E27FC236}">
                            <a16:creationId xmlns="" xmlns:a16="http://schemas.microsoft.com/office/drawing/2014/main" id="{4574B8F3-3B09-4BCB-A395-D95A09C072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1093" y="4728762"/>
                        <a:ext cx="2208213" cy="56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1" name="Text Box 13">
            <a:extLst>
              <a:ext uri="{FF2B5EF4-FFF2-40B4-BE49-F238E27FC236}">
                <a16:creationId xmlns="" xmlns:a16="http://schemas.microsoft.com/office/drawing/2014/main" id="{7E1628FC-B561-402F-83C8-2CC347193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3" y="5952515"/>
            <a:ext cx="3828963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3. Тонкая структура дифракционных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    рефлексов и диффузного</a:t>
            </a:r>
          </a:p>
          <a:p>
            <a:pPr indent="269875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рассеяния</a:t>
            </a:r>
          </a:p>
        </p:txBody>
      </p:sp>
      <p:sp>
        <p:nvSpPr>
          <p:cNvPr id="7182" name="Text Box 14">
            <a:extLst>
              <a:ext uri="{FF2B5EF4-FFF2-40B4-BE49-F238E27FC236}">
                <a16:creationId xmlns="" xmlns:a16="http://schemas.microsoft.com/office/drawing/2014/main" id="{C803EC84-8961-47DA-972B-19F7667CE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705" y="6170119"/>
            <a:ext cx="4817357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Реальная структура кристаллов</a:t>
            </a:r>
            <a:r>
              <a:rPr lang="en-US" altLang="ru-RU" sz="1600" dirty="0"/>
              <a:t> - </a:t>
            </a:r>
            <a:r>
              <a:rPr lang="ru-RU" altLang="ru-RU" sz="1600" dirty="0"/>
              <a:t> дефекты, нарушения совершенства кристаллов</a:t>
            </a:r>
          </a:p>
        </p:txBody>
      </p:sp>
      <p:sp>
        <p:nvSpPr>
          <p:cNvPr id="3086" name="Text Box 15">
            <a:extLst>
              <a:ext uri="{FF2B5EF4-FFF2-40B4-BE49-F238E27FC236}">
                <a16:creationId xmlns="" xmlns:a16="http://schemas.microsoft.com/office/drawing/2014/main" id="{80F6498D-C18D-4A49-AF98-0B830D0BB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8" y="10339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Источники информации в структурном анализе</a:t>
            </a:r>
          </a:p>
        </p:txBody>
      </p:sp>
      <p:sp>
        <p:nvSpPr>
          <p:cNvPr id="7184" name="Line 16">
            <a:extLst>
              <a:ext uri="{FF2B5EF4-FFF2-40B4-BE49-F238E27FC236}">
                <a16:creationId xmlns="" xmlns:a16="http://schemas.microsoft.com/office/drawing/2014/main" id="{D5DA33CF-F816-4B6A-937B-43425481E3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0575" y="5085184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85" name="Line 17">
            <a:extLst>
              <a:ext uri="{FF2B5EF4-FFF2-40B4-BE49-F238E27FC236}">
                <a16:creationId xmlns="" xmlns:a16="http://schemas.microsoft.com/office/drawing/2014/main" id="{EF26A93B-50AE-4E37-B6ED-628FF94B3A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8532" y="638132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DBABD26-DE79-4D78-BACA-D2F1307CC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634"/>
            <a:ext cx="5219700" cy="2819945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6DB13E7E-C802-438E-A5F4-BB613BB4A17C}"/>
              </a:ext>
            </a:extLst>
          </p:cNvPr>
          <p:cNvCxnSpPr/>
          <p:nvPr/>
        </p:nvCxnSpPr>
        <p:spPr>
          <a:xfrm flipH="1" flipV="1">
            <a:off x="3887417" y="2350763"/>
            <a:ext cx="360040" cy="6480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79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 animBg="1"/>
      <p:bldP spid="7175" grpId="0" animBg="1"/>
      <p:bldP spid="7176" grpId="0" animBg="1"/>
      <p:bldP spid="7177" grpId="0" animBg="1"/>
      <p:bldP spid="7178" grpId="0" animBg="1"/>
      <p:bldP spid="7179" grpId="0" animBg="1"/>
      <p:bldP spid="7181" grpId="0" animBg="1"/>
      <p:bldP spid="7182" grpId="0" animBg="1"/>
      <p:bldP spid="3086" grpId="0" animBg="1"/>
      <p:bldP spid="7184" grpId="0" animBg="1"/>
      <p:bldP spid="718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8075C1-E6F5-4E0B-BB5D-9AAEE5D20019}"/>
              </a:ext>
            </a:extLst>
          </p:cNvPr>
          <p:cNvSpPr txBox="1"/>
          <p:nvPr/>
        </p:nvSpPr>
        <p:spPr>
          <a:xfrm>
            <a:off x="7535" y="1268760"/>
            <a:ext cx="91440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b="1" i="1" dirty="0"/>
              <a:t>Методы рентгеновского гониометра:</a:t>
            </a:r>
            <a:r>
              <a:rPr lang="ru-RU" altLang="ru-RU" sz="3600" b="1" dirty="0"/>
              <a:t> </a:t>
            </a:r>
          </a:p>
          <a:p>
            <a:pPr marL="742950" indent="-742950">
              <a:buAutoNum type="arabicPeriod"/>
            </a:pPr>
            <a:r>
              <a:rPr lang="ru-RU" altLang="ru-RU" sz="3600" i="1" dirty="0">
                <a:solidFill>
                  <a:srgbClr val="3333FF"/>
                </a:solidFill>
              </a:rPr>
              <a:t>Рентгенограммы вращения</a:t>
            </a:r>
            <a:r>
              <a:rPr lang="ru-RU" altLang="ru-RU" sz="3600" i="1" dirty="0"/>
              <a:t>, </a:t>
            </a:r>
          </a:p>
          <a:p>
            <a:pPr marL="742950" indent="-742950">
              <a:buAutoNum type="arabicPeriod"/>
            </a:pPr>
            <a:r>
              <a:rPr lang="ru-RU" altLang="ru-RU" sz="3600" i="1" dirty="0">
                <a:solidFill>
                  <a:srgbClr val="92D050"/>
                </a:solidFill>
              </a:rPr>
              <a:t>Рентгенограммы качания, </a:t>
            </a:r>
          </a:p>
          <a:p>
            <a:r>
              <a:rPr lang="ru-RU" altLang="ru-RU" sz="3600" i="1" dirty="0">
                <a:solidFill>
                  <a:srgbClr val="00B050"/>
                </a:solidFill>
              </a:rPr>
              <a:t>3.   Методы фотографирования</a:t>
            </a:r>
          </a:p>
          <a:p>
            <a:r>
              <a:rPr lang="ru-RU" altLang="ru-RU" sz="3600" i="1" dirty="0">
                <a:solidFill>
                  <a:srgbClr val="00B050"/>
                </a:solidFill>
              </a:rPr>
              <a:t>      обратной решетки, </a:t>
            </a:r>
          </a:p>
          <a:p>
            <a:r>
              <a:rPr lang="ru-RU" altLang="ru-RU" sz="3600" i="1" dirty="0">
                <a:solidFill>
                  <a:srgbClr val="85AE02"/>
                </a:solidFill>
              </a:rPr>
              <a:t>4.   </a:t>
            </a:r>
            <a:r>
              <a:rPr lang="ru-RU" altLang="ru-RU" sz="3600" i="1" dirty="0" err="1">
                <a:solidFill>
                  <a:srgbClr val="85AE02"/>
                </a:solidFill>
              </a:rPr>
              <a:t>Ренгенография</a:t>
            </a:r>
            <a:r>
              <a:rPr lang="ru-RU" altLang="ru-RU" sz="3600" i="1" dirty="0">
                <a:solidFill>
                  <a:srgbClr val="85AE02"/>
                </a:solidFill>
              </a:rPr>
              <a:t> порошковых объектов</a:t>
            </a:r>
          </a:p>
          <a:p>
            <a:r>
              <a:rPr lang="ru-RU" altLang="ru-RU" sz="3600" i="1" dirty="0"/>
              <a:t>5.   </a:t>
            </a:r>
            <a:r>
              <a:rPr lang="ru-RU" altLang="ru-RU" sz="3600" i="1" dirty="0" err="1"/>
              <a:t>Дифрактометрия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6078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D63264C7-B8AE-4705-8F35-7F6DD7888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8800"/>
            <a:ext cx="9144000" cy="304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3333FF"/>
                </a:solidFill>
              </a:rPr>
              <a:t>МЕТОД </a:t>
            </a:r>
            <a:endParaRPr lang="en-US" altLang="ru-RU" sz="4800" b="1" dirty="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3333FF"/>
                </a:solidFill>
              </a:rPr>
              <a:t>РЕНТГЕНОГРАММ ВРАЩЕНИЯ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/>
              <a:t>(КАЧАНИЯ)</a:t>
            </a:r>
            <a:r>
              <a:rPr lang="en-US" altLang="ru-RU" sz="4800" dirty="0"/>
              <a:t> </a:t>
            </a:r>
            <a:r>
              <a:rPr lang="ru-RU" altLang="ru-RU" sz="4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8BBB54-99FD-41CB-9FD6-0B479FE9DF35}"/>
              </a:ext>
            </a:extLst>
          </p:cNvPr>
          <p:cNvSpPr txBox="1"/>
          <p:nvPr/>
        </p:nvSpPr>
        <p:spPr>
          <a:xfrm>
            <a:off x="0" y="920621"/>
            <a:ext cx="914400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Вращение кристалла позволяет связать отражение от каждой плоскости кристалла с определенной длиной волны характеристического спектра </a:t>
            </a:r>
          </a:p>
        </p:txBody>
      </p:sp>
    </p:spTree>
    <p:extLst>
      <p:ext uri="{BB962C8B-B14F-4D97-AF65-F5344CB8AC3E}">
        <p14:creationId xmlns:p14="http://schemas.microsoft.com/office/powerpoint/2010/main" val="202537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08720"/>
            <a:ext cx="9144000" cy="5509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3333FF"/>
                </a:solidFill>
              </a:rPr>
              <a:t>Появляется возможность для каждого рефлекса определить от каких плоскостей кристалла произошло отражение и следовательно определить </a:t>
            </a:r>
          </a:p>
          <a:p>
            <a:pPr algn="ctr"/>
            <a:r>
              <a:rPr lang="ru-RU" sz="4400" b="1" dirty="0"/>
              <a:t>индексы плоскости (</a:t>
            </a:r>
            <a:r>
              <a:rPr lang="en-US" sz="4400" b="1" dirty="0" err="1"/>
              <a:t>hkl</a:t>
            </a:r>
            <a:r>
              <a:rPr lang="en-US" sz="4400" b="1" dirty="0"/>
              <a:t>)</a:t>
            </a:r>
            <a:r>
              <a:rPr lang="ru-RU" sz="4400" b="1" dirty="0"/>
              <a:t> </a:t>
            </a:r>
          </a:p>
          <a:p>
            <a:pPr algn="ctr"/>
            <a:r>
              <a:rPr lang="ru-RU" sz="4400" b="1" dirty="0"/>
              <a:t>и межплоскостное расстояние </a:t>
            </a:r>
            <a:r>
              <a:rPr lang="en-US" sz="4400" b="1" dirty="0" err="1"/>
              <a:t>d</a:t>
            </a:r>
            <a:r>
              <a:rPr lang="en-US" sz="4400" b="1" baseline="-25000" dirty="0" err="1"/>
              <a:t>hkl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7439692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B1D82A4-7C0A-4C59-9B7D-C1445F28F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4784"/>
            <a:ext cx="9144000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/>
              <a:t>Далее определяется количество формульных единиц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/>
              <a:t>(число атомов или молекул 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/>
              <a:t>в элементарной ячейке</a:t>
            </a:r>
          </a:p>
        </p:txBody>
      </p:sp>
    </p:spTree>
    <p:extLst>
      <p:ext uri="{BB962C8B-B14F-4D97-AF65-F5344CB8AC3E}">
        <p14:creationId xmlns:p14="http://schemas.microsoft.com/office/powerpoint/2010/main" val="15806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7C76F343-B2E1-41F6-9753-454B605F7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2669158"/>
            <a:ext cx="9144001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Напишем формулу для определения плотности вещества и применим ее к элементарной ячейке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="" xmlns:a16="http://schemas.microsoft.com/office/drawing/2014/main" id="{1EC265E0-254C-4103-87CB-E8DAB5EE19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241672"/>
              </p:ext>
            </p:extLst>
          </p:nvPr>
        </p:nvGraphicFramePr>
        <p:xfrm>
          <a:off x="395536" y="3897910"/>
          <a:ext cx="20701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46" name="Equation" r:id="rId3" imgW="1041120" imgH="457200" progId="Equation.DSMT4">
                  <p:embed/>
                </p:oleObj>
              </mc:Choice>
              <mc:Fallback>
                <p:oleObj name="Equation" r:id="rId3" imgW="1041120" imgH="457200" progId="Equation.DSMT4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897910"/>
                        <a:ext cx="2070100" cy="908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="" xmlns:a16="http://schemas.microsoft.com/office/drawing/2014/main" id="{FE16AD62-AF1C-49E2-B430-F16863B2BD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902422"/>
              </p:ext>
            </p:extLst>
          </p:nvPr>
        </p:nvGraphicFramePr>
        <p:xfrm>
          <a:off x="2771775" y="3824585"/>
          <a:ext cx="5113338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47" name="Equation" r:id="rId5" imgW="3098800" imgH="635000" progId="">
                  <p:embed/>
                </p:oleObj>
              </mc:Choice>
              <mc:Fallback>
                <p:oleObj name="Equation" r:id="rId5" imgW="3098800" imgH="635000" progId="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3824585"/>
                        <a:ext cx="5113338" cy="1036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>
            <a:extLst>
              <a:ext uri="{FF2B5EF4-FFF2-40B4-BE49-F238E27FC236}">
                <a16:creationId xmlns="" xmlns:a16="http://schemas.microsoft.com/office/drawing/2014/main" id="{B9D27BB1-8944-4B14-9D4E-494D5CCB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5286771"/>
            <a:ext cx="6653213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следовательно на элементарную ячейку приходится 2 атома. Здесь A – атомный вес, </a:t>
            </a:r>
            <a:r>
              <a:rPr lang="ru-RU" altLang="ru-RU" sz="2000" dirty="0" err="1"/>
              <a:t>m</a:t>
            </a:r>
            <a:r>
              <a:rPr lang="ru-RU" altLang="ru-RU" sz="2000" baseline="-25000" dirty="0" err="1"/>
              <a:t>H</a:t>
            </a:r>
            <a:r>
              <a:rPr lang="ru-RU" altLang="ru-RU" sz="2000" dirty="0"/>
              <a:t> – масса атома водорода, т.е. это </a:t>
            </a:r>
            <a:r>
              <a:rPr lang="ru-RU" altLang="ru-RU" sz="2000" dirty="0" err="1"/>
              <a:t>объемоцентрированная</a:t>
            </a:r>
            <a:r>
              <a:rPr lang="ru-RU" altLang="ru-RU" sz="2000" dirty="0"/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кубическая ячейка.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11050B32-F745-4DFE-A9EE-011182078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7" y="740774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Определить число атомов в элементарной ячейке железа,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кристаллизующегося в кубической системе; ребро куба а=2,87Å; атомный вес железа </a:t>
            </a:r>
            <a:r>
              <a:rPr lang="en-US" altLang="ru-RU" sz="2400" b="1" dirty="0">
                <a:solidFill>
                  <a:srgbClr val="0000FF"/>
                </a:solidFill>
              </a:rPr>
              <a:t>A=</a:t>
            </a:r>
            <a:r>
              <a:rPr lang="ru-RU" altLang="ru-RU" sz="2400" b="1" dirty="0">
                <a:solidFill>
                  <a:srgbClr val="0000FF"/>
                </a:solidFill>
              </a:rPr>
              <a:t>55,84; плотность </a:t>
            </a:r>
            <a:r>
              <a:rPr lang="ru-RU" altLang="ru-RU" sz="2400" b="1" dirty="0">
                <a:solidFill>
                  <a:srgbClr val="0000FF"/>
                </a:solidFill>
                <a:sym typeface="Symbol" panose="05050102010706020507" pitchFamily="18" charset="2"/>
              </a:rPr>
              <a:t></a:t>
            </a:r>
            <a:r>
              <a:rPr lang="ru-RU" altLang="ru-RU" sz="2400" b="1" dirty="0">
                <a:solidFill>
                  <a:srgbClr val="0000FF"/>
                </a:solidFill>
              </a:rPr>
              <a:t>=7,8г</a:t>
            </a:r>
            <a:r>
              <a:rPr lang="en-US" altLang="ru-RU" sz="2400" b="1" dirty="0">
                <a:solidFill>
                  <a:srgbClr val="0000FF"/>
                </a:solidFill>
              </a:rPr>
              <a:t>/</a:t>
            </a:r>
            <a:r>
              <a:rPr lang="ru-RU" altLang="ru-RU" sz="2400" b="1" dirty="0">
                <a:solidFill>
                  <a:srgbClr val="0000FF"/>
                </a:solidFill>
              </a:rPr>
              <a:t>см</a:t>
            </a:r>
            <a:r>
              <a:rPr lang="ru-RU" altLang="ru-RU" sz="2400" b="1" baseline="30000" dirty="0">
                <a:solidFill>
                  <a:srgbClr val="0000FF"/>
                </a:solidFill>
              </a:rPr>
              <a:t>3</a:t>
            </a:r>
            <a:r>
              <a:rPr lang="ru-RU" altLang="ru-RU" sz="2400" b="1" dirty="0">
                <a:solidFill>
                  <a:srgbClr val="0000FF"/>
                </a:solidFill>
              </a:rPr>
              <a:t>; масса  атома водорода </a:t>
            </a:r>
            <a:r>
              <a:rPr lang="en-US" altLang="ru-RU" sz="2400" b="1" dirty="0" err="1">
                <a:solidFill>
                  <a:srgbClr val="0000FF"/>
                </a:solidFill>
              </a:rPr>
              <a:t>m</a:t>
            </a:r>
            <a:r>
              <a:rPr lang="en-US" altLang="ru-RU" sz="2400" b="1" baseline="-25000" dirty="0" err="1">
                <a:solidFill>
                  <a:srgbClr val="0000FF"/>
                </a:solidFill>
              </a:rPr>
              <a:t>H</a:t>
            </a:r>
            <a:r>
              <a:rPr lang="en-US" altLang="ru-RU" sz="2400" b="1" dirty="0">
                <a:solidFill>
                  <a:srgbClr val="0000FF"/>
                </a:solidFill>
              </a:rPr>
              <a:t>=1,65x10</a:t>
            </a:r>
            <a:r>
              <a:rPr lang="en-US" altLang="ru-RU" sz="2400" b="1" baseline="30000" dirty="0">
                <a:solidFill>
                  <a:srgbClr val="0000FF"/>
                </a:solidFill>
              </a:rPr>
              <a:t>-24</a:t>
            </a:r>
            <a:r>
              <a:rPr lang="ru-RU" altLang="ru-RU" sz="2400" b="1" dirty="0">
                <a:solidFill>
                  <a:srgbClr val="0000FF"/>
                </a:solidFill>
              </a:rPr>
              <a:t>г</a:t>
            </a:r>
            <a:endParaRPr lang="ru-RU" altLang="ru-RU" sz="2400" b="1" dirty="0"/>
          </a:p>
        </p:txBody>
      </p:sp>
      <p:pic>
        <p:nvPicPr>
          <p:cNvPr id="8" name="Picture 5" descr="Fe">
            <a:extLst>
              <a:ext uri="{FF2B5EF4-FFF2-40B4-BE49-F238E27FC236}">
                <a16:creationId xmlns="" xmlns:a16="http://schemas.microsoft.com/office/drawing/2014/main" id="{8A555DEE-25BB-4E89-B5ED-1657C1D4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5012134"/>
            <a:ext cx="23034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Box 8">
            <a:extLst>
              <a:ext uri="{FF2B5EF4-FFF2-40B4-BE49-F238E27FC236}">
                <a16:creationId xmlns="" xmlns:a16="http://schemas.microsoft.com/office/drawing/2014/main" id="{7C929F90-D1A2-4FA5-AFCE-8898B9A90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-27384"/>
            <a:ext cx="2159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/>
              <a:t>Пример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3789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C29FAB7-6F1A-4925-A743-959C75C1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672"/>
            <a:ext cx="9144000" cy="61863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3333FF"/>
                </a:solidFill>
              </a:rPr>
              <a:t>Из анализа геометрии дифракционной картины </a:t>
            </a:r>
            <a:r>
              <a:rPr lang="ru-RU" altLang="ru-RU" sz="4400" b="1" dirty="0">
                <a:solidFill>
                  <a:srgbClr val="996633"/>
                </a:solidFill>
              </a:rPr>
              <a:t>(рентгенограмма вращения) </a:t>
            </a:r>
            <a:r>
              <a:rPr lang="ru-RU" altLang="ru-RU" sz="4400" dirty="0">
                <a:solidFill>
                  <a:srgbClr val="3333FF"/>
                </a:solidFill>
              </a:rPr>
              <a:t>определяется тип и параметры элементарной ячейки кристаллического вещества, симметрия,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3333FF"/>
                </a:solidFill>
              </a:rPr>
              <a:t>пространственная группа кристалла </a:t>
            </a:r>
          </a:p>
        </p:txBody>
      </p:sp>
    </p:spTree>
    <p:extLst>
      <p:ext uri="{BB962C8B-B14F-4D97-AF65-F5344CB8AC3E}">
        <p14:creationId xmlns:p14="http://schemas.microsoft.com/office/powerpoint/2010/main" val="185368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>
            <a:extLst>
              <a:ext uri="{FF2B5EF4-FFF2-40B4-BE49-F238E27FC236}">
                <a16:creationId xmlns="" xmlns:a16="http://schemas.microsoft.com/office/drawing/2014/main" id="{07353B47-79E2-4CA8-9055-42717B2FD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696"/>
            <a:ext cx="9144000" cy="5078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Первоначально кристалл должен быть ориентирован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вдоль одного из симметричных направлений в кристалле,</a:t>
            </a:r>
            <a:r>
              <a:rPr lang="ru-RU" altLang="ru-RU" sz="3600" b="1" dirty="0">
                <a:solidFill>
                  <a:srgbClr val="3333FF"/>
                </a:solidFill>
              </a:rPr>
              <a:t> </a:t>
            </a:r>
            <a:endParaRPr lang="en-US" altLang="ru-RU" sz="3600" b="1" dirty="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333FF"/>
                </a:solidFill>
              </a:rPr>
              <a:t>так чтобы перпендикулярно этой оси располагались какие-то узловые плоскости обратной решетки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/>
              <a:t>(это должна быть одна из осей симметрии кристалла)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25347B4-81AE-49A0-94BA-F862805D1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567450"/>
            <a:ext cx="6606480" cy="4024322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="" xmlns:a16="http://schemas.microsoft.com/office/drawing/2014/main" id="{F745C21B-748B-4A10-8652-F335B5C39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Схема образования рентгенограмм вращения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A28996E8-6FA1-4897-A7A8-F558ECC980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930010"/>
              </p:ext>
            </p:extLst>
          </p:nvPr>
        </p:nvGraphicFramePr>
        <p:xfrm>
          <a:off x="0" y="5154995"/>
          <a:ext cx="3709344" cy="1310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58" name="Equation" r:id="rId5" imgW="1688760" imgH="596880" progId="Equation.DSMT4">
                  <p:embed/>
                </p:oleObj>
              </mc:Choice>
              <mc:Fallback>
                <p:oleObj name="Equation" r:id="rId5" imgW="168876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5154995"/>
                        <a:ext cx="3709344" cy="13108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>
            <a:extLst>
              <a:ext uri="{FF2B5EF4-FFF2-40B4-BE49-F238E27FC236}">
                <a16:creationId xmlns="" xmlns:a16="http://schemas.microsoft.com/office/drawing/2014/main" id="{052A29C4-E363-412A-B365-F3999E57F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279" y="4787959"/>
            <a:ext cx="5069283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/>
              <a:t>L– </a:t>
            </a:r>
            <a:r>
              <a:rPr lang="ru-RU" altLang="ru-RU" sz="1600" b="1" dirty="0"/>
              <a:t>Расстояние между 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      слоевыми рядами на пленке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/>
              <a:t>d</a:t>
            </a:r>
            <a:r>
              <a:rPr lang="ru-RU" altLang="ru-RU" sz="1600" b="1" i="1" dirty="0"/>
              <a:t>*</a:t>
            </a:r>
            <a:r>
              <a:rPr lang="en-US" altLang="ru-RU" sz="1600" b="1" dirty="0"/>
              <a:t> - </a:t>
            </a:r>
            <a:r>
              <a:rPr lang="ru-RU" altLang="ru-RU" sz="1600" b="1" dirty="0"/>
              <a:t>межплоскостное расстояние вдоль 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       направления С в обратной решетке</a:t>
            </a:r>
            <a:r>
              <a:rPr lang="en-US" altLang="ru-RU" sz="1600" b="1" dirty="0"/>
              <a:t>;</a:t>
            </a:r>
            <a:endParaRPr lang="ru-RU" altLang="ru-RU" sz="1600" b="1" dirty="0"/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/>
              <a:t>n</a:t>
            </a:r>
            <a:r>
              <a:rPr lang="en-US" altLang="ru-RU" sz="1600" b="1" dirty="0"/>
              <a:t> </a:t>
            </a:r>
            <a:r>
              <a:rPr lang="ru-RU" altLang="ru-RU" sz="1600" b="1" dirty="0"/>
              <a:t>–</a:t>
            </a:r>
            <a:r>
              <a:rPr lang="en-US" altLang="ru-RU" sz="1600" b="1" dirty="0"/>
              <a:t> </a:t>
            </a:r>
            <a:r>
              <a:rPr lang="ru-RU" altLang="ru-RU" sz="1600" b="1" dirty="0"/>
              <a:t>номер слоевой в обратной решетке</a:t>
            </a:r>
            <a:r>
              <a:rPr lang="en-US" altLang="ru-RU" sz="1600" b="1" dirty="0"/>
              <a:t>; 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 err="1"/>
              <a:t>R</a:t>
            </a:r>
            <a:r>
              <a:rPr lang="en-US" altLang="ru-RU" sz="1600" b="1" i="1" baseline="-25000" dirty="0" err="1"/>
              <a:t>c</a:t>
            </a:r>
            <a:r>
              <a:rPr lang="en-US" altLang="ru-RU" sz="1600" b="1" dirty="0"/>
              <a:t>- </a:t>
            </a:r>
            <a:r>
              <a:rPr lang="ru-RU" altLang="ru-RU" sz="1600" b="1" dirty="0"/>
              <a:t>радиус фотокассеты; 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 err="1"/>
              <a:t>y</a:t>
            </a:r>
            <a:r>
              <a:rPr lang="en-US" altLang="ru-RU" sz="1600" b="1" i="1" baseline="-25000" dirty="0" err="1"/>
              <a:t>n</a:t>
            </a:r>
            <a:r>
              <a:rPr lang="en-US" altLang="ru-RU" sz="1600" b="1" dirty="0"/>
              <a:t> – </a:t>
            </a:r>
            <a:r>
              <a:rPr lang="ru-RU" altLang="ru-RU" sz="1600" b="1" dirty="0"/>
              <a:t>расстояние между нулевой и </a:t>
            </a:r>
            <a:r>
              <a:rPr lang="en-US" altLang="ru-RU" sz="1600" b="1" dirty="0"/>
              <a:t>n</a:t>
            </a:r>
            <a:r>
              <a:rPr lang="ru-RU" altLang="ru-RU" sz="1600" b="1" dirty="0"/>
              <a:t>–ой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       слоевыми линиями</a:t>
            </a:r>
            <a:r>
              <a:rPr lang="ru-RU" alt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778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>
            <a:extLst>
              <a:ext uri="{FF2B5EF4-FFF2-40B4-BE49-F238E27FC236}">
                <a16:creationId xmlns="" xmlns:a16="http://schemas.microsoft.com/office/drawing/2014/main" id="{8D041513-D1D4-43A2-BC47-17AB25A71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80318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Рентгенограмма вращения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монокристалла кварца. Излучении </a:t>
            </a:r>
            <a:r>
              <a:rPr lang="en-US" altLang="ru-RU" sz="2800" b="1" dirty="0" err="1"/>
              <a:t>FeK</a:t>
            </a:r>
            <a:r>
              <a:rPr lang="el-GR" altLang="ru-RU" sz="2800" b="1" baseline="-25000" dirty="0"/>
              <a:t>α</a:t>
            </a:r>
            <a:endParaRPr lang="ru-RU" altLang="ru-RU" sz="2800" b="1" baseline="-25000" dirty="0"/>
          </a:p>
        </p:txBody>
      </p:sp>
      <p:pic>
        <p:nvPicPr>
          <p:cNvPr id="37892" name="Picture 5" descr="E:\рентгенограмма вращения 2.tif">
            <a:extLst>
              <a:ext uri="{FF2B5EF4-FFF2-40B4-BE49-F238E27FC236}">
                <a16:creationId xmlns="" xmlns:a16="http://schemas.microsoft.com/office/drawing/2014/main" id="{BA54BC40-FA1F-4680-BF78-FA7A2DF01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5"/>
            <a:ext cx="9144000" cy="378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4187F3-EEE1-4FB1-8D93-682DF32AEEAA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333FF"/>
                </a:solidFill>
              </a:rPr>
              <a:t>Интенсивность тормозного спектра заметно меньше интенсивности </a:t>
            </a:r>
            <a:r>
              <a:rPr lang="ru-RU" sz="2400" b="1" dirty="0">
                <a:solidFill>
                  <a:srgbClr val="FF0000"/>
                </a:solidFill>
              </a:rPr>
              <a:t>линий характеристического спектра </a:t>
            </a:r>
            <a:r>
              <a:rPr lang="ru-RU" sz="2400" dirty="0">
                <a:solidFill>
                  <a:srgbClr val="3333FF"/>
                </a:solidFill>
              </a:rPr>
              <a:t>и поэтому дифракционные рефлексы возникающие на характеристических линиях хорошо наблюдаются на рентгенограмме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Объект 6">
            <a:extLst>
              <a:ext uri="{FF2B5EF4-FFF2-40B4-BE49-F238E27FC236}">
                <a16:creationId xmlns="" xmlns:a16="http://schemas.microsoft.com/office/drawing/2014/main" id="{D849D48C-49A0-474B-9FBA-1791ADDC900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50813" y="3748782"/>
          <a:ext cx="4291012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78" name="Equation" r:id="rId4" imgW="1663700" imgH="812800" progId="">
                  <p:embed/>
                </p:oleObj>
              </mc:Choice>
              <mc:Fallback>
                <p:oleObj name="Equation" r:id="rId4" imgW="1663700" imgH="812800" progId="">
                  <p:embed/>
                  <p:pic>
                    <p:nvPicPr>
                      <p:cNvPr id="40962" name="Объект 6">
                        <a:extLst>
                          <a:ext uri="{FF2B5EF4-FFF2-40B4-BE49-F238E27FC236}">
                            <a16:creationId xmlns="" xmlns:a16="http://schemas.microsoft.com/office/drawing/2014/main" id="{D849D48C-49A0-474B-9FBA-1791ADDC90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3" y="3748782"/>
                        <a:ext cx="4291012" cy="2095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1">
            <a:extLst>
              <a:ext uri="{FF2B5EF4-FFF2-40B4-BE49-F238E27FC236}">
                <a16:creationId xmlns="" xmlns:a16="http://schemas.microsoft.com/office/drawing/2014/main" id="{42F83BE5-813C-4F24-96E0-7FE82F0453F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92725" y="3717032"/>
          <a:ext cx="2808288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79" name="Equation" r:id="rId6" imgW="736600" imgH="228600" progId="">
                  <p:embed/>
                </p:oleObj>
              </mc:Choice>
              <mc:Fallback>
                <p:oleObj name="Equation" r:id="rId6" imgW="736600" imgH="228600" progId="">
                  <p:embed/>
                  <p:pic>
                    <p:nvPicPr>
                      <p:cNvPr id="7" name="Объект 1">
                        <a:extLst>
                          <a:ext uri="{FF2B5EF4-FFF2-40B4-BE49-F238E27FC236}">
                            <a16:creationId xmlns="" xmlns:a16="http://schemas.microsoft.com/office/drawing/2014/main" id="{42F83BE5-813C-4F24-96E0-7FE82F0453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717032"/>
                        <a:ext cx="2808288" cy="871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0953" name="Object 9">
            <a:extLst>
              <a:ext uri="{FF2B5EF4-FFF2-40B4-BE49-F238E27FC236}">
                <a16:creationId xmlns="" xmlns:a16="http://schemas.microsoft.com/office/drawing/2014/main" id="{649102C0-4A21-4A94-9711-ECA01BD23EA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643438" y="4940995"/>
          <a:ext cx="3960812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80" name="Equation" r:id="rId8" imgW="774028" imgH="177646" progId="">
                  <p:embed/>
                </p:oleObj>
              </mc:Choice>
              <mc:Fallback>
                <p:oleObj name="Equation" r:id="rId8" imgW="774028" imgH="177646" progId="">
                  <p:embed/>
                  <p:pic>
                    <p:nvPicPr>
                      <p:cNvPr id="210953" name="Object 9">
                        <a:extLst>
                          <a:ext uri="{FF2B5EF4-FFF2-40B4-BE49-F238E27FC236}">
                            <a16:creationId xmlns="" xmlns:a16="http://schemas.microsoft.com/office/drawing/2014/main" id="{649102C0-4A21-4A94-9711-ECA01BD23E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4940995"/>
                        <a:ext cx="3960812" cy="908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Box 7">
            <a:extLst>
              <a:ext uri="{FF2B5EF4-FFF2-40B4-BE49-F238E27FC236}">
                <a16:creationId xmlns="" xmlns:a16="http://schemas.microsoft.com/office/drawing/2014/main" id="{FA035B33-CEF3-4FD9-A3EF-0692D96B2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26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Функция Лауэ. </a:t>
            </a:r>
            <a:endParaRPr lang="en-US" altLang="ru-RU" sz="2800" b="1" dirty="0">
              <a:solidFill>
                <a:srgbClr val="3333FF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Дифракция на трехмерной кристаллографической решетке</a:t>
            </a:r>
          </a:p>
        </p:txBody>
      </p:sp>
      <p:sp>
        <p:nvSpPr>
          <p:cNvPr id="40967" name="TextBox 8">
            <a:extLst>
              <a:ext uri="{FF2B5EF4-FFF2-40B4-BE49-F238E27FC236}">
                <a16:creationId xmlns="" xmlns:a16="http://schemas.microsoft.com/office/drawing/2014/main" id="{31850376-6989-4F85-9513-38F898B30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6838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Положения максимумов функции Лауэ в обратном пространстве</a:t>
            </a:r>
          </a:p>
        </p:txBody>
      </p:sp>
      <p:graphicFrame>
        <p:nvGraphicFramePr>
          <p:cNvPr id="4103" name="Объект 1">
            <a:extLst>
              <a:ext uri="{FF2B5EF4-FFF2-40B4-BE49-F238E27FC236}">
                <a16:creationId xmlns="" xmlns:a16="http://schemas.microsoft.com/office/drawing/2014/main" id="{96D57AC0-5743-4164-9032-E5168AEB96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110583"/>
              </p:ext>
            </p:extLst>
          </p:nvPr>
        </p:nvGraphicFramePr>
        <p:xfrm>
          <a:off x="-9376" y="1196752"/>
          <a:ext cx="4889500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81" name="Equation" r:id="rId10" imgW="1816100" imgH="508000" progId="">
                  <p:embed/>
                </p:oleObj>
              </mc:Choice>
              <mc:Fallback>
                <p:oleObj name="Equation" r:id="rId10" imgW="1816100" imgH="508000" progId="">
                  <p:embed/>
                  <p:pic>
                    <p:nvPicPr>
                      <p:cNvPr id="4103" name="Объект 1">
                        <a:extLst>
                          <a:ext uri="{FF2B5EF4-FFF2-40B4-BE49-F238E27FC236}">
                            <a16:creationId xmlns="" xmlns:a16="http://schemas.microsoft.com/office/drawing/2014/main" id="{96D57AC0-5743-4164-9032-E5168AEB96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376" y="1196752"/>
                        <a:ext cx="4889500" cy="1368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ECFC822-0C53-4882-B2A6-CDD6E12705B3}"/>
              </a:ext>
            </a:extLst>
          </p:cNvPr>
          <p:cNvSpPr txBox="1"/>
          <p:nvPr/>
        </p:nvSpPr>
        <p:spPr>
          <a:xfrm>
            <a:off x="0" y="6034965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N</a:t>
            </a:r>
            <a:r>
              <a:rPr lang="en-US" sz="2400" dirty="0"/>
              <a:t> – </a:t>
            </a:r>
            <a:r>
              <a:rPr lang="ru-RU" sz="2400" dirty="0"/>
              <a:t>количество атомов принимающих участие в образовании дифракционной картины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B916DF7-96E2-4670-8984-B26AEA93CF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9868" y="1203301"/>
            <a:ext cx="4074131" cy="136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:\1.tif">
            <a:extLst>
              <a:ext uri="{FF2B5EF4-FFF2-40B4-BE49-F238E27FC236}">
                <a16:creationId xmlns="" xmlns:a16="http://schemas.microsoft.com/office/drawing/2014/main" id="{6938CA62-DB0F-49D3-B5A3-D7AA7BCCF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17913"/>
            <a:ext cx="4680520" cy="613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1">
            <a:extLst>
              <a:ext uri="{FF2B5EF4-FFF2-40B4-BE49-F238E27FC236}">
                <a16:creationId xmlns="" xmlns:a16="http://schemas.microsoft.com/office/drawing/2014/main" id="{5AD5EBEC-40FD-40FA-ADBA-5800816FE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/>
              <a:t>Схема рентгеновской камеры РКВ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6">
            <a:extLst>
              <a:ext uri="{FF2B5EF4-FFF2-40B4-BE49-F238E27FC236}">
                <a16:creationId xmlns="" xmlns:a16="http://schemas.microsoft.com/office/drawing/2014/main" id="{E30142A7-FFE3-4C68-920B-1FA40749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Внешний вид камеры РКВ-86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(разработка </a:t>
            </a:r>
            <a:r>
              <a:rPr lang="ru-RU" altLang="ru-RU" b="1" dirty="0" err="1">
                <a:solidFill>
                  <a:srgbClr val="3333FF"/>
                </a:solidFill>
              </a:rPr>
              <a:t>физ</a:t>
            </a:r>
            <a:r>
              <a:rPr lang="ru-RU" altLang="ru-RU" b="1" dirty="0">
                <a:solidFill>
                  <a:srgbClr val="3333FF"/>
                </a:solidFill>
              </a:rPr>
              <a:t>-фак МГУ)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="" xmlns:a16="http://schemas.microsoft.com/office/drawing/2014/main" id="{20782C61-1102-4C05-9113-D0FEBE6D2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661025"/>
            <a:ext cx="30813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Камера с плоской кассетой</a:t>
            </a:r>
          </a:p>
        </p:txBody>
      </p:sp>
      <p:sp>
        <p:nvSpPr>
          <p:cNvPr id="26632" name="Text Box 8">
            <a:extLst>
              <a:ext uri="{FF2B5EF4-FFF2-40B4-BE49-F238E27FC236}">
                <a16:creationId xmlns="" xmlns:a16="http://schemas.microsoft.com/office/drawing/2014/main" id="{E9747BC6-2D7B-439B-AE1C-6036792BD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4221163"/>
            <a:ext cx="2844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Цилиндрическая кассета</a:t>
            </a:r>
          </a:p>
        </p:txBody>
      </p:sp>
      <p:pic>
        <p:nvPicPr>
          <p:cNvPr id="19464" name="Picture 8" descr="сканирование0006a-11">
            <a:extLst>
              <a:ext uri="{FF2B5EF4-FFF2-40B4-BE49-F238E27FC236}">
                <a16:creationId xmlns="" xmlns:a16="http://schemas.microsoft.com/office/drawing/2014/main" id="{FA525992-85B4-495E-9E7E-2B01F6B6B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4392612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сканирование0009 a -11">
            <a:extLst>
              <a:ext uri="{FF2B5EF4-FFF2-40B4-BE49-F238E27FC236}">
                <a16:creationId xmlns="" xmlns:a16="http://schemas.microsoft.com/office/drawing/2014/main" id="{53D9F432-DED4-4282-B814-AF66D99C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133600"/>
            <a:ext cx="36004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animBg="1"/>
      <p:bldP spid="26631" grpId="0" animBg="1"/>
      <p:bldP spid="2663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 descr="E:\Education\Suv-NewBook\IMG_6730ab.jpg">
            <a:extLst>
              <a:ext uri="{FF2B5EF4-FFF2-40B4-BE49-F238E27FC236}">
                <a16:creationId xmlns="" xmlns:a16="http://schemas.microsoft.com/office/drawing/2014/main" id="{1BDF9A34-C8F0-464E-B76B-576AC59A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44" y="1241425"/>
            <a:ext cx="590391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FEEC46A-37CC-47D6-A3EB-10409E40FA54}"/>
              </a:ext>
            </a:extLst>
          </p:cNvPr>
          <p:cNvSpPr/>
          <p:nvPr/>
        </p:nvSpPr>
        <p:spPr>
          <a:xfrm>
            <a:off x="0" y="20618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3333FF"/>
                </a:solidFill>
              </a:rPr>
              <a:t>Камера РКВ-86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BE790A1B-46AC-4BD9-87CB-608F26F01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12776"/>
            <a:ext cx="9144000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Методы вращения (качания) позволяет определять величины параметров элементарной ячейки, законы погасания рефлексов, пространственную группу кристаллической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7196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>
            <a:extLst>
              <a:ext uri="{FF2B5EF4-FFF2-40B4-BE49-F238E27FC236}">
                <a16:creationId xmlns="" xmlns:a16="http://schemas.microsoft.com/office/drawing/2014/main" id="{1B2FD39C-90F6-4FD7-B306-0748AB8F3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8800"/>
            <a:ext cx="9147175" cy="304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/>
              <a:t>МЕТОДЫ РЕГИСТРАЦИИ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3333FF"/>
                </a:solidFill>
              </a:rPr>
              <a:t>НЕИСКАЖЕННЫХ СЕЧЕНИЙ ОБРАТНОЙ РЕШЕТКИ</a:t>
            </a:r>
            <a:r>
              <a:rPr lang="en-US" altLang="ru-RU" sz="4800" b="1" dirty="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800" b="1" dirty="0">
                <a:solidFill>
                  <a:srgbClr val="FF0000"/>
                </a:solidFill>
              </a:rPr>
              <a:t>(</a:t>
            </a:r>
            <a:r>
              <a:rPr lang="ru-RU" altLang="ru-RU" sz="4800" b="1" dirty="0">
                <a:solidFill>
                  <a:srgbClr val="FF0000"/>
                </a:solidFill>
              </a:rPr>
              <a:t>схема де-ИОНГА–БОУМАНА</a:t>
            </a:r>
            <a:r>
              <a:rPr lang="en-US" altLang="ru-RU" sz="4800" b="1" dirty="0">
                <a:solidFill>
                  <a:srgbClr val="FF0000"/>
                </a:solidFill>
              </a:rPr>
              <a:t>)</a:t>
            </a:r>
            <a:r>
              <a:rPr lang="ru-RU" altLang="ru-RU" sz="4800" b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="" xmlns:a16="http://schemas.microsoft.com/office/drawing/2014/main" id="{A1F95244-949B-4265-A38B-4C556BEEA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96975"/>
            <a:ext cx="2881313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Уравнение Лауэ</a:t>
            </a:r>
            <a:r>
              <a:rPr lang="en-US" altLang="ru-RU" sz="2400" b="1">
                <a:solidFill>
                  <a:srgbClr val="3333FF"/>
                </a:solidFill>
              </a:rPr>
              <a:t> </a:t>
            </a:r>
            <a:r>
              <a:rPr lang="ru-RU" altLang="ru-RU" sz="2400" b="1">
                <a:solidFill>
                  <a:srgbClr val="3333FF"/>
                </a:solidFill>
              </a:rPr>
              <a:t>в векторной форме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DA5DBF-83C1-4534-AD9A-2933FEFE4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5492"/>
            <a:ext cx="9143999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Геометрическая интерпретация условий Лауэ.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Схема </a:t>
            </a:r>
            <a:r>
              <a:rPr lang="ru-RU" altLang="ru-RU" sz="2400" b="1" dirty="0" err="1">
                <a:solidFill>
                  <a:srgbClr val="3333FF"/>
                </a:solidFill>
              </a:rPr>
              <a:t>Эвальда</a:t>
            </a:r>
            <a:r>
              <a:rPr lang="ru-RU" altLang="ru-RU" sz="2400" b="1" dirty="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BBACEB67-9562-4F0A-8ADA-AA5D931C3BDF}"/>
              </a:ext>
            </a:extLst>
          </p:cNvPr>
          <p:cNvSpPr/>
          <p:nvPr/>
        </p:nvSpPr>
        <p:spPr>
          <a:xfrm>
            <a:off x="539750" y="4508500"/>
            <a:ext cx="2303463" cy="20161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="" xmlns:a16="http://schemas.microsoft.com/office/drawing/2014/main" id="{E8973878-7AEB-4FB9-9D36-6E892B88BD4F}"/>
              </a:ext>
            </a:extLst>
          </p:cNvPr>
          <p:cNvCxnSpPr/>
          <p:nvPr/>
        </p:nvCxnSpPr>
        <p:spPr>
          <a:xfrm>
            <a:off x="971550" y="4797425"/>
            <a:ext cx="576263" cy="1511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="" xmlns:a16="http://schemas.microsoft.com/office/drawing/2014/main" id="{B076E4C9-028C-4829-893C-F12816361B47}"/>
              </a:ext>
            </a:extLst>
          </p:cNvPr>
          <p:cNvCxnSpPr/>
          <p:nvPr/>
        </p:nvCxnSpPr>
        <p:spPr>
          <a:xfrm>
            <a:off x="971550" y="4797425"/>
            <a:ext cx="1584325" cy="2873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="" xmlns:a16="http://schemas.microsoft.com/office/drawing/2014/main" id="{EF8B25B3-2078-4110-824A-D714B4DCFDEB}"/>
              </a:ext>
            </a:extLst>
          </p:cNvPr>
          <p:cNvCxnSpPr/>
          <p:nvPr/>
        </p:nvCxnSpPr>
        <p:spPr>
          <a:xfrm flipV="1">
            <a:off x="1547813" y="5084763"/>
            <a:ext cx="1008062" cy="12239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7A6486DC-A232-4277-B646-A60B31EB22C3}"/>
              </a:ext>
            </a:extLst>
          </p:cNvPr>
          <p:cNvSpPr txBox="1"/>
          <p:nvPr/>
        </p:nvSpPr>
        <p:spPr>
          <a:xfrm>
            <a:off x="684213" y="5373688"/>
            <a:ext cx="576262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+mn-lt"/>
                <a:cs typeface="+mn-cs"/>
              </a:rPr>
              <a:t>K</a:t>
            </a:r>
            <a:r>
              <a:rPr lang="en-US" sz="2800" b="1" baseline="-25000" dirty="0">
                <a:latin typeface="+mn-lt"/>
                <a:cs typeface="+mn-cs"/>
              </a:rPr>
              <a:t>0</a:t>
            </a:r>
            <a:endParaRPr lang="ru-RU" sz="2800" b="1" baseline="-25000" dirty="0">
              <a:latin typeface="+mn-lt"/>
              <a:cs typeface="+mn-cs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="" xmlns:a16="http://schemas.microsoft.com/office/drawing/2014/main" id="{F7033B2F-6899-4448-A608-33282280B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37063"/>
            <a:ext cx="617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0000"/>
                </a:solidFill>
              </a:rPr>
              <a:t>K</a:t>
            </a:r>
            <a:r>
              <a:rPr lang="en-US" altLang="ru-RU" sz="2800" b="1" baseline="-25000">
                <a:solidFill>
                  <a:srgbClr val="000000"/>
                </a:solidFill>
              </a:rPr>
              <a:t>H</a:t>
            </a:r>
            <a:endParaRPr lang="ru-RU" altLang="ru-RU" sz="2800" b="1" baseline="-25000">
              <a:solidFill>
                <a:srgbClr val="00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4A947034-65AF-403C-8474-AC6B526DBF8A}"/>
              </a:ext>
            </a:extLst>
          </p:cNvPr>
          <p:cNvSpPr txBox="1"/>
          <p:nvPr/>
        </p:nvSpPr>
        <p:spPr>
          <a:xfrm>
            <a:off x="2051050" y="5589588"/>
            <a:ext cx="4445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+mn-lt"/>
                <a:cs typeface="+mn-cs"/>
              </a:rPr>
              <a:t>H</a:t>
            </a:r>
            <a:endParaRPr lang="ru-RU" sz="2800" b="1" dirty="0">
              <a:latin typeface="+mn-lt"/>
              <a:cs typeface="+mn-cs"/>
            </a:endParaRPr>
          </a:p>
        </p:txBody>
      </p:sp>
      <p:sp>
        <p:nvSpPr>
          <p:cNvPr id="73" name="Дуга 72">
            <a:extLst>
              <a:ext uri="{FF2B5EF4-FFF2-40B4-BE49-F238E27FC236}">
                <a16:creationId xmlns="" xmlns:a16="http://schemas.microsoft.com/office/drawing/2014/main" id="{967A7A7B-995C-4ACE-8A3C-FEB121C000A5}"/>
              </a:ext>
            </a:extLst>
          </p:cNvPr>
          <p:cNvSpPr/>
          <p:nvPr/>
        </p:nvSpPr>
        <p:spPr>
          <a:xfrm rot="2383421">
            <a:off x="1243013" y="4849813"/>
            <a:ext cx="96837" cy="433387"/>
          </a:xfrm>
          <a:prstGeom prst="arc">
            <a:avLst>
              <a:gd name="adj1" fmla="val 16200000"/>
              <a:gd name="adj2" fmla="val 556939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04CDC3FD-453B-463B-9919-2D875B2C8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941888"/>
            <a:ext cx="49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i="1">
                <a:latin typeface="Symbol" panose="05050102010706020507" pitchFamily="18" charset="2"/>
              </a:rPr>
              <a:t>2q</a:t>
            </a:r>
            <a:endParaRPr lang="ru-RU" altLang="ru-RU" sz="2400" i="1">
              <a:latin typeface="Symbol" panose="05050102010706020507" pitchFamily="18" charset="2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="" xmlns:a16="http://schemas.microsoft.com/office/drawing/2014/main" id="{81EB5052-02B0-49B1-B0B5-0392F3A5668A}"/>
              </a:ext>
            </a:extLst>
          </p:cNvPr>
          <p:cNvSpPr/>
          <p:nvPr/>
        </p:nvSpPr>
        <p:spPr>
          <a:xfrm>
            <a:off x="250825" y="2565400"/>
            <a:ext cx="3205163" cy="876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90" name="Object 3">
            <a:extLst>
              <a:ext uri="{FF2B5EF4-FFF2-40B4-BE49-F238E27FC236}">
                <a16:creationId xmlns="" xmlns:a16="http://schemas.microsoft.com/office/drawing/2014/main" id="{3E5A81F6-1BB4-4E22-A970-0EF244CFAD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2565400"/>
          <a:ext cx="32051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8" name="Equation" r:id="rId3" imgW="838200" imgH="228600" progId="">
                  <p:embed/>
                </p:oleObj>
              </mc:Choice>
              <mc:Fallback>
                <p:oleObj name="Equation" r:id="rId3" imgW="838200" imgH="228600" progId="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565400"/>
                        <a:ext cx="3205163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F4A6E8A-6AEF-428A-A2F1-DB831229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644900"/>
            <a:ext cx="30956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Что означает это векторное равенство?</a:t>
            </a:r>
          </a:p>
        </p:txBody>
      </p:sp>
      <p:pic>
        <p:nvPicPr>
          <p:cNvPr id="58" name="Picture 2" descr="E:\Сетка 4.tif">
            <a:extLst>
              <a:ext uri="{FF2B5EF4-FFF2-40B4-BE49-F238E27FC236}">
                <a16:creationId xmlns="" xmlns:a16="http://schemas.microsoft.com/office/drawing/2014/main" id="{E51D7E23-60DA-46E2-B7A2-19CEE33E4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25538"/>
            <a:ext cx="53244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Овал 82">
            <a:extLst>
              <a:ext uri="{FF2B5EF4-FFF2-40B4-BE49-F238E27FC236}">
                <a16:creationId xmlns="" xmlns:a16="http://schemas.microsoft.com/office/drawing/2014/main" id="{F692C607-CE61-4B8E-B466-07C4CC694734}"/>
              </a:ext>
            </a:extLst>
          </p:cNvPr>
          <p:cNvSpPr/>
          <p:nvPr/>
        </p:nvSpPr>
        <p:spPr>
          <a:xfrm rot="21190970">
            <a:off x="4548188" y="1825625"/>
            <a:ext cx="3529012" cy="345598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4" name="Овал 83">
            <a:extLst>
              <a:ext uri="{FF2B5EF4-FFF2-40B4-BE49-F238E27FC236}">
                <a16:creationId xmlns="" xmlns:a16="http://schemas.microsoft.com/office/drawing/2014/main" id="{E393B5FD-AA28-48C4-AD46-AD3900B4D1C7}"/>
              </a:ext>
            </a:extLst>
          </p:cNvPr>
          <p:cNvSpPr/>
          <p:nvPr/>
        </p:nvSpPr>
        <p:spPr>
          <a:xfrm>
            <a:off x="6227763" y="3500438"/>
            <a:ext cx="73025" cy="7302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85" name="Прямая со стрелкой 84">
            <a:extLst>
              <a:ext uri="{FF2B5EF4-FFF2-40B4-BE49-F238E27FC236}">
                <a16:creationId xmlns="" xmlns:a16="http://schemas.microsoft.com/office/drawing/2014/main" id="{D4B67820-94D9-4A0D-AEF3-556F88C398B7}"/>
              </a:ext>
            </a:extLst>
          </p:cNvPr>
          <p:cNvCxnSpPr>
            <a:stCxn id="84" idx="3"/>
          </p:cNvCxnSpPr>
          <p:nvPr/>
        </p:nvCxnSpPr>
        <p:spPr>
          <a:xfrm flipH="1">
            <a:off x="4572000" y="3562350"/>
            <a:ext cx="1666875" cy="8255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53C84156-FD2D-44D8-926E-978CCE696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141663"/>
            <a:ext cx="490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  <a:latin typeface="Symbol" panose="05050102010706020507" pitchFamily="18" charset="2"/>
              </a:rPr>
              <a:t>1</a:t>
            </a:r>
            <a:r>
              <a:rPr lang="en-US" altLang="ru-RU" sz="1800">
                <a:solidFill>
                  <a:srgbClr val="3333FF"/>
                </a:solidFill>
                <a:latin typeface="Symbol" panose="05050102010706020507" pitchFamily="18" charset="2"/>
              </a:rPr>
              <a:t>/l</a:t>
            </a:r>
            <a:endParaRPr lang="ru-RU" altLang="ru-RU" sz="180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CDD29CA8-8990-4D3D-89AA-77B01E9108C9}"/>
              </a:ext>
            </a:extLst>
          </p:cNvPr>
          <p:cNvSpPr txBox="1"/>
          <p:nvPr/>
        </p:nvSpPr>
        <p:spPr>
          <a:xfrm>
            <a:off x="6227763" y="3141663"/>
            <a:ext cx="3397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i="1" dirty="0">
                <a:latin typeface="+mn-lt"/>
                <a:cs typeface="+mn-cs"/>
              </a:rPr>
              <a:t>P</a:t>
            </a:r>
            <a:endParaRPr lang="ru-RU" i="1" dirty="0">
              <a:latin typeface="+mn-lt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36DE93D5-C323-4601-8391-E080B575C10A}"/>
              </a:ext>
            </a:extLst>
          </p:cNvPr>
          <p:cNvSpPr txBox="1"/>
          <p:nvPr/>
        </p:nvSpPr>
        <p:spPr>
          <a:xfrm>
            <a:off x="7956550" y="4221163"/>
            <a:ext cx="8128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  <a:cs typeface="+mn-cs"/>
              </a:rPr>
              <a:t>Q(</a:t>
            </a:r>
            <a:r>
              <a:rPr lang="en-US" dirty="0" err="1">
                <a:latin typeface="+mn-lt"/>
                <a:cs typeface="+mn-cs"/>
              </a:rPr>
              <a:t>hkl</a:t>
            </a:r>
            <a:r>
              <a:rPr lang="en-US" dirty="0">
                <a:latin typeface="+mn-lt"/>
                <a:cs typeface="+mn-cs"/>
              </a:rPr>
              <a:t>)</a:t>
            </a:r>
            <a:endParaRPr lang="ru-RU" dirty="0">
              <a:latin typeface="+mn-lt"/>
              <a:cs typeface="+mn-cs"/>
            </a:endParaRPr>
          </a:p>
        </p:txBody>
      </p:sp>
      <p:cxnSp>
        <p:nvCxnSpPr>
          <p:cNvPr id="91" name="Прямая со стрелкой 90">
            <a:extLst>
              <a:ext uri="{FF2B5EF4-FFF2-40B4-BE49-F238E27FC236}">
                <a16:creationId xmlns="" xmlns:a16="http://schemas.microsoft.com/office/drawing/2014/main" id="{837CDA03-0189-47CE-B0DE-1F0E99FD8CF1}"/>
              </a:ext>
            </a:extLst>
          </p:cNvPr>
          <p:cNvCxnSpPr/>
          <p:nvPr/>
        </p:nvCxnSpPr>
        <p:spPr>
          <a:xfrm flipV="1">
            <a:off x="5472113" y="4292600"/>
            <a:ext cx="2484437" cy="79216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3E1504B5-7D54-471F-96EF-8EEC73850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724400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ru-RU" altLang="ru-RU" sz="2800" b="1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cxnSp>
        <p:nvCxnSpPr>
          <p:cNvPr id="93" name="Прямая со стрелкой 92">
            <a:extLst>
              <a:ext uri="{FF2B5EF4-FFF2-40B4-BE49-F238E27FC236}">
                <a16:creationId xmlns="" xmlns:a16="http://schemas.microsoft.com/office/drawing/2014/main" id="{645D0869-BD1B-42BB-A9B4-11CDD3BBB33A}"/>
              </a:ext>
            </a:extLst>
          </p:cNvPr>
          <p:cNvCxnSpPr/>
          <p:nvPr/>
        </p:nvCxnSpPr>
        <p:spPr>
          <a:xfrm flipH="1">
            <a:off x="5472113" y="3573463"/>
            <a:ext cx="755650" cy="1511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F9A0A8C5-F09F-41C5-BD57-5C3BD745F891}"/>
              </a:ext>
            </a:extLst>
          </p:cNvPr>
          <p:cNvSpPr txBox="1"/>
          <p:nvPr/>
        </p:nvSpPr>
        <p:spPr>
          <a:xfrm>
            <a:off x="5364163" y="3860800"/>
            <a:ext cx="57785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3333FF"/>
                </a:solidFill>
                <a:latin typeface="+mn-lt"/>
                <a:cs typeface="+mn-cs"/>
              </a:rPr>
              <a:t>K</a:t>
            </a:r>
            <a:r>
              <a:rPr lang="en-US" sz="2800" b="1" baseline="-25000" dirty="0">
                <a:solidFill>
                  <a:srgbClr val="3333FF"/>
                </a:solidFill>
                <a:latin typeface="+mn-lt"/>
                <a:cs typeface="+mn-cs"/>
              </a:rPr>
              <a:t>0</a:t>
            </a:r>
            <a:endParaRPr lang="ru-RU" sz="2800" b="1" baseline="-25000" dirty="0">
              <a:solidFill>
                <a:srgbClr val="3333FF"/>
              </a:solidFill>
              <a:latin typeface="+mn-lt"/>
              <a:cs typeface="+mn-cs"/>
            </a:endParaRPr>
          </a:p>
        </p:txBody>
      </p:sp>
      <p:cxnSp>
        <p:nvCxnSpPr>
          <p:cNvPr id="95" name="Прямая со стрелкой 94">
            <a:extLst>
              <a:ext uri="{FF2B5EF4-FFF2-40B4-BE49-F238E27FC236}">
                <a16:creationId xmlns="" xmlns:a16="http://schemas.microsoft.com/office/drawing/2014/main" id="{A5B7C97A-952D-4BEE-A1D9-D218132286BC}"/>
              </a:ext>
            </a:extLst>
          </p:cNvPr>
          <p:cNvCxnSpPr>
            <a:stCxn id="84" idx="5"/>
          </p:cNvCxnSpPr>
          <p:nvPr/>
        </p:nvCxnSpPr>
        <p:spPr>
          <a:xfrm>
            <a:off x="6289675" y="3562350"/>
            <a:ext cx="1666875" cy="7302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660F3348-0743-4787-8C15-AF43BD71C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284538"/>
            <a:ext cx="617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3333FF"/>
                </a:solidFill>
                <a:latin typeface="Symbol" panose="05050102010706020507" pitchFamily="18" charset="2"/>
              </a:rPr>
              <a:t>K</a:t>
            </a:r>
            <a:r>
              <a:rPr lang="en-US" altLang="ru-RU" sz="2800" b="1" baseline="-2500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  <a:endParaRPr lang="ru-RU" altLang="ru-RU" sz="2800" b="1" baseline="-25000">
              <a:solidFill>
                <a:srgbClr val="3333FF"/>
              </a:solidFill>
              <a:latin typeface="Symbol" panose="05050102010706020507" pitchFamily="18" charset="2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C4FF887D-651F-4A29-9D28-D9A71FB51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157788"/>
            <a:ext cx="1049338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Symbol" panose="05050102010706020507" pitchFamily="18" charset="2"/>
              </a:rPr>
              <a:t>O(000)</a:t>
            </a: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98" name="Дуга 97">
            <a:extLst>
              <a:ext uri="{FF2B5EF4-FFF2-40B4-BE49-F238E27FC236}">
                <a16:creationId xmlns="" xmlns:a16="http://schemas.microsoft.com/office/drawing/2014/main" id="{BD49C6AB-C7AC-4E8F-AE34-A0808C04A319}"/>
              </a:ext>
            </a:extLst>
          </p:cNvPr>
          <p:cNvSpPr/>
          <p:nvPr/>
        </p:nvSpPr>
        <p:spPr>
          <a:xfrm rot="6730941">
            <a:off x="5732462" y="3006726"/>
            <a:ext cx="1008063" cy="1008062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21122CD8-E2B2-4E46-83F4-C9AB220CB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933825"/>
            <a:ext cx="5508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latin typeface="Symbol" panose="05050102010706020507" pitchFamily="18" charset="2"/>
              </a:rPr>
              <a:t>2q</a:t>
            </a:r>
            <a:endParaRPr lang="ru-RU" altLang="ru-RU" sz="2800">
              <a:latin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6" grpId="0" animBg="1"/>
      <p:bldP spid="70" grpId="0"/>
      <p:bldP spid="71" grpId="0"/>
      <p:bldP spid="72" grpId="0"/>
      <p:bldP spid="74" grpId="0"/>
      <p:bldP spid="89" grpId="0" animBg="1"/>
      <p:bldP spid="29" grpId="0" animBg="1"/>
      <p:bldP spid="83" grpId="0" animBg="1"/>
      <p:bldP spid="84" grpId="0" animBg="1"/>
      <p:bldP spid="86" grpId="0"/>
      <p:bldP spid="87" grpId="0"/>
      <p:bldP spid="88" grpId="0"/>
      <p:bldP spid="92" grpId="0"/>
      <p:bldP spid="94" grpId="0"/>
      <p:bldP spid="96" grpId="0"/>
      <p:bldP spid="97" grpId="0" animBg="1"/>
      <p:bldP spid="9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75099F3-638E-4B38-8E8F-8C9138513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8" y="1939811"/>
            <a:ext cx="9144000" cy="494347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04737CF3-460A-4046-91E6-79780E5A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Рентгеновская схема метода</a:t>
            </a:r>
            <a:r>
              <a:rPr lang="en-US" altLang="ru-RU" sz="2800" b="1" dirty="0">
                <a:solidFill>
                  <a:srgbClr val="3333FF"/>
                </a:solidFill>
              </a:rPr>
              <a:t> </a:t>
            </a:r>
            <a:r>
              <a:rPr lang="ru-RU" altLang="ru-RU" sz="2800" b="1" dirty="0">
                <a:solidFill>
                  <a:srgbClr val="3333FF"/>
                </a:solidFill>
              </a:rPr>
              <a:t>де-ЙОНГА–БОУМАНА для регистрации неискаженного сечения обратной решетки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(вращается кристалл и детектор-пленка)</a:t>
            </a:r>
          </a:p>
        </p:txBody>
      </p:sp>
    </p:spTree>
    <p:extLst>
      <p:ext uri="{BB962C8B-B14F-4D97-AF65-F5344CB8AC3E}">
        <p14:creationId xmlns:p14="http://schemas.microsoft.com/office/powerpoint/2010/main" val="37355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EE7DAAF-C6AB-4CBB-9B1E-718C56872FE5}"/>
              </a:ext>
            </a:extLst>
          </p:cNvPr>
          <p:cNvSpPr/>
          <p:nvPr/>
        </p:nvSpPr>
        <p:spPr>
          <a:xfrm>
            <a:off x="6012731" y="5532982"/>
            <a:ext cx="2663825" cy="12969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9941" name="Text Box 5">
            <a:extLst>
              <a:ext uri="{FF2B5EF4-FFF2-40B4-BE49-F238E27FC236}">
                <a16:creationId xmlns="" xmlns:a16="http://schemas.microsoft.com/office/drawing/2014/main" id="{6844B9DF-B27E-4197-82B4-C84353482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6" y="937640"/>
            <a:ext cx="3347864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3333FF"/>
                </a:solidFill>
                <a:latin typeface="Arial" charset="0"/>
                <a:cs typeface="Arial" charset="0"/>
              </a:rPr>
              <a:t>Схема </a:t>
            </a:r>
            <a:r>
              <a:rPr lang="ru-RU" b="1" dirty="0" err="1">
                <a:solidFill>
                  <a:srgbClr val="3333FF"/>
                </a:solidFill>
                <a:latin typeface="Arial" charset="0"/>
                <a:cs typeface="Arial" charset="0"/>
              </a:rPr>
              <a:t>рентгенгониометра</a:t>
            </a:r>
            <a:r>
              <a:rPr lang="ru-RU" b="1" dirty="0">
                <a:solidFill>
                  <a:srgbClr val="3333FF"/>
                </a:solidFill>
                <a:latin typeface="Arial" charset="0"/>
                <a:cs typeface="Arial" charset="0"/>
              </a:rPr>
              <a:t> КФОР. </a:t>
            </a:r>
          </a:p>
          <a:p>
            <a:pPr algn="ctr" eaLnBrk="1" hangingPunct="1">
              <a:defRPr/>
            </a:pPr>
            <a:endParaRPr lang="ru-RU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b="1" dirty="0">
                <a:solidFill>
                  <a:srgbClr val="3333FF"/>
                </a:solidFill>
                <a:latin typeface="Arial" charset="0"/>
                <a:cs typeface="Arial" charset="0"/>
              </a:rPr>
              <a:t>К-оптический центр камеры - образец; </a:t>
            </a:r>
          </a:p>
          <a:p>
            <a:pPr algn="ctr" eaLnBrk="1" hangingPunct="1">
              <a:defRPr/>
            </a:pPr>
            <a:endParaRPr lang="ru-RU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3333FF"/>
                </a:solidFill>
                <a:latin typeface="Arial" charset="0"/>
                <a:cs typeface="Arial" charset="0"/>
              </a:rPr>
              <a:t>E</a:t>
            </a:r>
            <a:r>
              <a:rPr lang="ru-RU" b="1" dirty="0">
                <a:solidFill>
                  <a:srgbClr val="3333FF"/>
                </a:solidFill>
                <a:latin typeface="Arial" charset="0"/>
                <a:cs typeface="Arial" charset="0"/>
              </a:rPr>
              <a:t>-экран, выделяющий слоевую плоскость и определяющий угол </a:t>
            </a:r>
            <a:r>
              <a:rPr lang="en-US" b="1" dirty="0">
                <a:solidFill>
                  <a:srgbClr val="3333FF"/>
                </a:solidFill>
                <a:latin typeface="Symbol" pitchFamily="18" charset="2"/>
                <a:cs typeface="Arial" charset="0"/>
              </a:rPr>
              <a:t>n</a:t>
            </a:r>
            <a:r>
              <a:rPr lang="ru-RU" b="1" dirty="0">
                <a:solidFill>
                  <a:srgbClr val="3333FF"/>
                </a:solidFill>
                <a:latin typeface="Arial" charset="0"/>
                <a:cs typeface="Arial" charset="0"/>
              </a:rPr>
              <a:t>;</a:t>
            </a:r>
            <a:endParaRPr lang="en-US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endParaRPr lang="ru-RU" b="1" dirty="0">
              <a:solidFill>
                <a:srgbClr val="3333FF"/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3333FF"/>
                </a:solidFill>
                <a:latin typeface="+mj-lt"/>
                <a:cs typeface="Arial" charset="0"/>
              </a:rPr>
              <a:t>D</a:t>
            </a:r>
            <a:r>
              <a:rPr lang="ru-RU" b="1" dirty="0">
                <a:solidFill>
                  <a:srgbClr val="3333FF"/>
                </a:solidFill>
                <a:latin typeface="+mj-lt"/>
                <a:cs typeface="Arial" charset="0"/>
              </a:rPr>
              <a:t>-расстояние кристалл-фотопленка; </a:t>
            </a:r>
          </a:p>
          <a:p>
            <a:pPr algn="ctr" eaLnBrk="1" hangingPunct="1">
              <a:defRPr/>
            </a:pPr>
            <a:endParaRPr lang="ru-RU" b="1" dirty="0">
              <a:solidFill>
                <a:srgbClr val="3333FF"/>
              </a:solidFill>
              <a:latin typeface="+mj-lt"/>
              <a:cs typeface="Arial" charset="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3333FF"/>
                </a:solidFill>
                <a:latin typeface="Symbol" pitchFamily="18" charset="2"/>
                <a:cs typeface="Arial" charset="0"/>
              </a:rPr>
              <a:t>D</a:t>
            </a:r>
            <a:r>
              <a:rPr lang="en-US" b="1" dirty="0">
                <a:solidFill>
                  <a:srgbClr val="3333FF"/>
                </a:solidFill>
                <a:latin typeface="Arial" charset="0"/>
                <a:cs typeface="Arial" charset="0"/>
              </a:rPr>
              <a:t>-</a:t>
            </a:r>
            <a:r>
              <a:rPr lang="ru-RU" b="1" dirty="0">
                <a:solidFill>
                  <a:srgbClr val="3333FF"/>
                </a:solidFill>
                <a:latin typeface="Arial" charset="0"/>
                <a:cs typeface="Arial" charset="0"/>
              </a:rPr>
              <a:t>расстояние между осями вращения кристалла и пленки</a:t>
            </a:r>
            <a:endParaRPr lang="ru-RU" b="1" dirty="0">
              <a:solidFill>
                <a:srgbClr val="3333FF"/>
              </a:solidFill>
              <a:latin typeface="Symbol" pitchFamily="18" charset="2"/>
              <a:cs typeface="Arial" charset="0"/>
            </a:endParaRPr>
          </a:p>
        </p:txBody>
      </p:sp>
      <p:graphicFrame>
        <p:nvGraphicFramePr>
          <p:cNvPr id="10242" name="Object 4">
            <a:extLst>
              <a:ext uri="{FF2B5EF4-FFF2-40B4-BE49-F238E27FC236}">
                <a16:creationId xmlns="" xmlns:a16="http://schemas.microsoft.com/office/drawing/2014/main" id="{BD8A8B5D-951B-4198-8A73-8D1F19CCED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584353"/>
              </p:ext>
            </p:extLst>
          </p:nvPr>
        </p:nvGraphicFramePr>
        <p:xfrm>
          <a:off x="6084168" y="5604420"/>
          <a:ext cx="252095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3" name="Equation" r:id="rId3" imgW="837836" imgH="393529" progId="">
                  <p:embed/>
                </p:oleObj>
              </mc:Choice>
              <mc:Fallback>
                <p:oleObj name="Equation" r:id="rId3" imgW="837836" imgH="393529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5604420"/>
                        <a:ext cx="2520950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Box 4">
            <a:extLst>
              <a:ext uri="{FF2B5EF4-FFF2-40B4-BE49-F238E27FC236}">
                <a16:creationId xmlns="" xmlns:a16="http://schemas.microsoft.com/office/drawing/2014/main" id="{94E9AD92-5C74-43C1-A098-6389AFD5F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Схема камеры фотографирования неискаженной обратной решетки КФОР (МГУ)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5CE92E0-83BF-4D8D-B330-3D22115D1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7640"/>
            <a:ext cx="5704762" cy="5484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941" grpId="0" animBg="1"/>
      <p:bldP spid="1024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:\X-Ray_Cameras\IMG_6743 a.jpg">
            <a:extLst>
              <a:ext uri="{FF2B5EF4-FFF2-40B4-BE49-F238E27FC236}">
                <a16:creationId xmlns="" xmlns:a16="http://schemas.microsoft.com/office/drawing/2014/main" id="{61AEA786-2C87-487E-892A-7ADA6057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325563"/>
            <a:ext cx="42481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H:\X-Ray_Cameras\IMG_6744 a.jpg">
            <a:extLst>
              <a:ext uri="{FF2B5EF4-FFF2-40B4-BE49-F238E27FC236}">
                <a16:creationId xmlns="" xmlns:a16="http://schemas.microsoft.com/office/drawing/2014/main" id="{C8B3F72D-3446-40EA-8CA2-84F11ED6A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41438"/>
            <a:ext cx="448310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3DC2F51-6557-476B-85CF-3ACD0F64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1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/>
              <a:t>Внешний вид камеры фотографирования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/>
              <a:t>обратной решетки КФОР </a:t>
            </a:r>
            <a:r>
              <a:rPr lang="ru-RU" altLang="ru-RU" sz="2800" dirty="0">
                <a:solidFill>
                  <a:srgbClr val="3333FF"/>
                </a:solidFill>
              </a:rPr>
              <a:t>(разработка физфак МГУ</a:t>
            </a:r>
            <a:r>
              <a:rPr lang="ru-RU" altLang="ru-RU" sz="28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8" descr="H:\Кфорограмма 3.tif">
            <a:extLst>
              <a:ext uri="{FF2B5EF4-FFF2-40B4-BE49-F238E27FC236}">
                <a16:creationId xmlns="" xmlns:a16="http://schemas.microsoft.com/office/drawing/2014/main" id="{4B94D7FC-D3CA-4AEC-AFA7-4F2EE6E08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90" y="2582510"/>
            <a:ext cx="4562209" cy="407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7" descr="H:\Кфорограмма 1.tif">
            <a:extLst>
              <a:ext uri="{FF2B5EF4-FFF2-40B4-BE49-F238E27FC236}">
                <a16:creationId xmlns="" xmlns:a16="http://schemas.microsoft.com/office/drawing/2014/main" id="{7007ADA9-3FE2-4831-ACD9-7C457446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0162"/>
            <a:ext cx="4477892" cy="409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7">
            <a:extLst>
              <a:ext uri="{FF2B5EF4-FFF2-40B4-BE49-F238E27FC236}">
                <a16:creationId xmlns="" xmlns:a16="http://schemas.microsoft.com/office/drawing/2014/main" id="{25466CD5-49A8-4646-BCBB-D2C324CBD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67" y="2655536"/>
            <a:ext cx="31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а</a:t>
            </a:r>
          </a:p>
        </p:txBody>
      </p:sp>
      <p:sp>
        <p:nvSpPr>
          <p:cNvPr id="54278" name="Text Box 8">
            <a:extLst>
              <a:ext uri="{FF2B5EF4-FFF2-40B4-BE49-F238E27FC236}">
                <a16:creationId xmlns="" xmlns:a16="http://schemas.microsoft.com/office/drawing/2014/main" id="{DC85D200-39F2-43D2-97B1-09D1A384D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0767" y="2655536"/>
            <a:ext cx="3143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б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="" xmlns:a16="http://schemas.microsoft.com/office/drawing/2014/main" id="{B6C8CD0A-0071-4401-B66E-763A79750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247"/>
            <a:ext cx="9144000" cy="22467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Рентгенограммы КФОР полученные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на моноклинном монокристалле </a:t>
            </a:r>
            <a:r>
              <a:rPr lang="ru-RU" altLang="ru-RU" sz="2800" b="1" dirty="0" err="1">
                <a:solidFill>
                  <a:srgbClr val="3333FF"/>
                </a:solidFill>
              </a:rPr>
              <a:t>дифторстилбена</a:t>
            </a:r>
            <a:r>
              <a:rPr lang="ru-RU" altLang="ru-RU" sz="2800" b="1" dirty="0">
                <a:solidFill>
                  <a:srgbClr val="3333FF"/>
                </a:solidFill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3333FF"/>
                </a:solidFill>
              </a:rPr>
              <a:t>a</a:t>
            </a:r>
            <a:r>
              <a:rPr lang="ru-RU" altLang="ru-RU" sz="2800" b="1" dirty="0">
                <a:solidFill>
                  <a:srgbClr val="3333FF"/>
                </a:solidFill>
              </a:rPr>
              <a:t>)-нулевая слоевая обратной решетки </a:t>
            </a:r>
            <a:r>
              <a:rPr lang="en-US" altLang="ru-RU" sz="2800" b="1" dirty="0">
                <a:solidFill>
                  <a:srgbClr val="3333FF"/>
                </a:solidFill>
              </a:rPr>
              <a:t>a*b*</a:t>
            </a:r>
            <a:r>
              <a:rPr lang="ru-RU" altLang="ru-RU" sz="2800" b="1" dirty="0">
                <a:solidFill>
                  <a:srgbClr val="3333FF"/>
                </a:solidFill>
              </a:rPr>
              <a:t>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б)- первая слоевая </a:t>
            </a:r>
            <a:r>
              <a:rPr lang="en-US" altLang="ru-RU" sz="2800" b="1" dirty="0">
                <a:solidFill>
                  <a:srgbClr val="3333FF"/>
                </a:solidFill>
              </a:rPr>
              <a:t>a*b*</a:t>
            </a:r>
            <a:r>
              <a:rPr lang="ru-RU" altLang="ru-RU" sz="2800" b="1" dirty="0">
                <a:solidFill>
                  <a:srgbClr val="3333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animBg="1"/>
      <p:bldP spid="5427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1a.tif">
            <a:extLst>
              <a:ext uri="{FF2B5EF4-FFF2-40B4-BE49-F238E27FC236}">
                <a16:creationId xmlns="" xmlns:a16="http://schemas.microsoft.com/office/drawing/2014/main" id="{0E0BB3F4-EEC5-4031-B493-414965E6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40" y="2833752"/>
            <a:ext cx="8389919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1" name="Объект 1">
            <a:extLst>
              <a:ext uri="{FF2B5EF4-FFF2-40B4-BE49-F238E27FC236}">
                <a16:creationId xmlns="" xmlns:a16="http://schemas.microsoft.com/office/drawing/2014/main" id="{CC428D64-330B-49CF-813D-CB98666577D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331640" y="1844824"/>
          <a:ext cx="15255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94" name="Equation" r:id="rId4" imgW="672808" imgH="253890" progId="">
                  <p:embed/>
                </p:oleObj>
              </mc:Choice>
              <mc:Fallback>
                <p:oleObj name="Equation" r:id="rId4" imgW="672808" imgH="253890" progId="">
                  <p:embed/>
                  <p:pic>
                    <p:nvPicPr>
                      <p:cNvPr id="7171" name="Объект 1">
                        <a:extLst>
                          <a:ext uri="{FF2B5EF4-FFF2-40B4-BE49-F238E27FC236}">
                            <a16:creationId xmlns="" xmlns:a16="http://schemas.microsoft.com/office/drawing/2014/main" id="{CC428D64-330B-49CF-813D-CB98666577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844824"/>
                        <a:ext cx="1525587" cy="574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4C57E683-5FE5-446A-84A7-FC8580A40FC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68825" y="1700808"/>
          <a:ext cx="342582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95" name="Equation" r:id="rId6" imgW="1663700" imgH="508000" progId="">
                  <p:embed/>
                </p:oleObj>
              </mc:Choice>
              <mc:Fallback>
                <p:oleObj name="Equation" r:id="rId6" imgW="1663700" imgH="50800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4C57E683-5FE5-446A-84A7-FC8580A40F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700808"/>
                        <a:ext cx="3425825" cy="1054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Box 1">
            <a:extLst>
              <a:ext uri="{FF2B5EF4-FFF2-40B4-BE49-F238E27FC236}">
                <a16:creationId xmlns="" xmlns:a16="http://schemas.microsoft.com/office/drawing/2014/main" id="{5AF4E0B8-0827-4CD6-94CD-5B6712131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Если кристаллическая решетка </a:t>
            </a:r>
            <a:r>
              <a:rPr lang="ru-RU" altLang="ru-RU" sz="2000" b="1" i="1" dirty="0"/>
              <a:t>примитивная</a:t>
            </a:r>
            <a:r>
              <a:rPr lang="ru-RU" altLang="ru-RU" sz="2000" b="1" dirty="0"/>
              <a:t> и состоит из одинаковых рассеивающих атомов, все рефлексы будут иметь одинаковую интенсивность </a:t>
            </a:r>
            <a:r>
              <a:rPr lang="en-US" altLang="ru-RU" sz="2000" b="1" i="1" dirty="0"/>
              <a:t>I</a:t>
            </a:r>
            <a:r>
              <a:rPr lang="en-US" altLang="ru-RU" sz="2000" b="1" dirty="0"/>
              <a:t>~N</a:t>
            </a:r>
            <a:r>
              <a:rPr lang="en-US" altLang="ru-RU" sz="2000" b="1" baseline="30000" dirty="0"/>
              <a:t>6</a:t>
            </a:r>
            <a:r>
              <a:rPr lang="en-US" altLang="ru-RU" sz="2000" b="1" dirty="0"/>
              <a:t> (N – </a:t>
            </a:r>
            <a:r>
              <a:rPr lang="ru-RU" altLang="ru-RU" sz="2000" b="1" dirty="0"/>
              <a:t>число рассеивающих частиц</a:t>
            </a:r>
            <a:r>
              <a:rPr lang="en-US" altLang="ru-RU" sz="2000" b="1" dirty="0"/>
              <a:t>)</a:t>
            </a:r>
            <a:endParaRPr lang="ru-RU" altLang="ru-RU" sz="2000" b="1" dirty="0"/>
          </a:p>
        </p:txBody>
      </p:sp>
      <p:sp>
        <p:nvSpPr>
          <p:cNvPr id="8198" name="TextBox 3">
            <a:extLst>
              <a:ext uri="{FF2B5EF4-FFF2-40B4-BE49-F238E27FC236}">
                <a16:creationId xmlns="" xmlns:a16="http://schemas.microsoft.com/office/drawing/2014/main" id="{5DC35C89-73C9-456C-9DC5-088299FAD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" y="966153"/>
            <a:ext cx="91503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333FF"/>
                </a:solidFill>
              </a:rPr>
              <a:t>Ниже приведен пример </a:t>
            </a:r>
            <a:r>
              <a:rPr lang="ru-RU" altLang="ru-RU" sz="1800" b="1" dirty="0">
                <a:solidFill>
                  <a:srgbClr val="FF0000"/>
                </a:solidFill>
              </a:rPr>
              <a:t>дифракционной картины </a:t>
            </a:r>
            <a:r>
              <a:rPr lang="ru-RU" altLang="ru-RU" sz="1800" dirty="0">
                <a:solidFill>
                  <a:srgbClr val="3333FF"/>
                </a:solidFill>
              </a:rPr>
              <a:t>двухмерной (плоской) решетки в обратном пространстве</a:t>
            </a:r>
          </a:p>
        </p:txBody>
      </p:sp>
    </p:spTree>
    <p:extLst>
      <p:ext uri="{BB962C8B-B14F-4D97-AF65-F5344CB8AC3E}">
        <p14:creationId xmlns:p14="http://schemas.microsoft.com/office/powerpoint/2010/main" val="74915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E5B4464-787F-4F43-8223-349BDF270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40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Метод регистрации неискаженной плоскости обратной решетки позволяет: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9C83ECA-ECC1-4A4F-9CDE-6FEF003DE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170021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1. Исследовать сечения обратной решетки на предмет погасаний рефлексов;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F81265C-B12D-442E-8299-4AAE89808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4633"/>
            <a:ext cx="91440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B050"/>
                </a:solidFill>
              </a:rPr>
              <a:t>2. Определять параметры элементарной ячеки;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84D6E7E-28C5-4476-AAA1-42C1848B6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346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3. Измерять методом фотометрирования интенсивности рефлексов;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BE6465B-8B8B-421B-8341-F083DE8C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97425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9966"/>
                </a:solidFill>
              </a:rPr>
              <a:t>4. Позволяет непосредственно увидеть обратную решетку. Это самый наглядный способ работы с обратной решеткой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3690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613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>
            <a:extLst>
              <a:ext uri="{FF2B5EF4-FFF2-40B4-BE49-F238E27FC236}">
                <a16:creationId xmlns="" xmlns:a16="http://schemas.microsoft.com/office/drawing/2014/main" id="{37154C1E-B46D-4E06-A6D0-60FD2E87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45024"/>
            <a:ext cx="9144000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FF0000"/>
                </a:solidFill>
              </a:rPr>
              <a:t>МЕТОД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FF0000"/>
                </a:solidFill>
              </a:rPr>
              <a:t>ДЕБАЯ-ШЕРЕРА</a:t>
            </a:r>
          </a:p>
        </p:txBody>
      </p:sp>
      <p:sp>
        <p:nvSpPr>
          <p:cNvPr id="55299" name="TextBox 1">
            <a:extLst>
              <a:ext uri="{FF2B5EF4-FFF2-40B4-BE49-F238E27FC236}">
                <a16:creationId xmlns="" xmlns:a16="http://schemas.microsoft.com/office/drawing/2014/main" id="{A5623CEA-7B59-414F-A0DB-1843D6864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9144000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/>
              <a:t>3. Исследования поликристаллических образцов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/>
      <p:bldP spid="5529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>
            <a:extLst>
              <a:ext uri="{FF2B5EF4-FFF2-40B4-BE49-F238E27FC236}">
                <a16:creationId xmlns="" xmlns:a16="http://schemas.microsoft.com/office/drawing/2014/main" id="{9E1BB35D-60F0-4068-98E9-981445AB6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1412776"/>
            <a:ext cx="9148763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Поликристаллическая модификация материалов состоит из большого количества маленьких кристаллов ориентации которых в пространстве равновероятны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="" xmlns:a16="http://schemas.microsoft.com/office/drawing/2014/main" id="{1C25781B-DC1E-4448-A924-C5F89F1EC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9144000" cy="563231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Это означает, что модель поликристалла в обратном пространстве можно представить как бесчисленное количество концентрических сфер, радиусы которых равны модулям векторов обратной решетки соответствующих плоскостям прямой решетки с индексами </a:t>
            </a:r>
            <a:r>
              <a:rPr lang="en-US" altLang="ru-RU" sz="4000" b="1" dirty="0">
                <a:solidFill>
                  <a:srgbClr val="FF0000"/>
                </a:solidFill>
              </a:rPr>
              <a:t>(</a:t>
            </a:r>
            <a:r>
              <a:rPr lang="en-US" altLang="ru-RU" sz="4000" b="1" dirty="0" err="1">
                <a:solidFill>
                  <a:srgbClr val="FF0000"/>
                </a:solidFill>
              </a:rPr>
              <a:t>hkl</a:t>
            </a:r>
            <a:r>
              <a:rPr lang="en-US" altLang="ru-RU" sz="4000" b="1" dirty="0">
                <a:solidFill>
                  <a:srgbClr val="FF0000"/>
                </a:solidFill>
              </a:rPr>
              <a:t>)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28CBABF7-C645-405F-9074-B465541319C6}"/>
              </a:ext>
            </a:extLst>
          </p:cNvPr>
          <p:cNvSpPr/>
          <p:nvPr/>
        </p:nvSpPr>
        <p:spPr>
          <a:xfrm>
            <a:off x="144463" y="1463675"/>
            <a:ext cx="4749800" cy="45354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A7DA5FD4-0700-4ACF-9A44-D28DDDA5D153}"/>
              </a:ext>
            </a:extLst>
          </p:cNvPr>
          <p:cNvSpPr/>
          <p:nvPr/>
        </p:nvSpPr>
        <p:spPr>
          <a:xfrm>
            <a:off x="862013" y="2111375"/>
            <a:ext cx="3314700" cy="3240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254A3A2E-AC17-4782-A313-7721D09D1DF6}"/>
              </a:ext>
            </a:extLst>
          </p:cNvPr>
          <p:cNvSpPr/>
          <p:nvPr/>
        </p:nvSpPr>
        <p:spPr>
          <a:xfrm>
            <a:off x="1282700" y="2579688"/>
            <a:ext cx="2476500" cy="23034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CA263E9D-E64E-4F3D-A344-100039020DAA}"/>
              </a:ext>
            </a:extLst>
          </p:cNvPr>
          <p:cNvSpPr/>
          <p:nvPr/>
        </p:nvSpPr>
        <p:spPr>
          <a:xfrm>
            <a:off x="1763713" y="3011488"/>
            <a:ext cx="1511300" cy="14398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TextBox 22">
            <a:extLst>
              <a:ext uri="{FF2B5EF4-FFF2-40B4-BE49-F238E27FC236}">
                <a16:creationId xmlns="" xmlns:a16="http://schemas.microsoft.com/office/drawing/2014/main" id="{E44CCC2D-DC6A-4470-A2B7-A5C36646E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3548063"/>
            <a:ext cx="363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O</a:t>
            </a:r>
            <a:endParaRPr lang="ru-RU" altLang="ru-RU" sz="1800" b="1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B856C981-C678-4E26-A2E5-ED36E552EBE0}"/>
              </a:ext>
            </a:extLst>
          </p:cNvPr>
          <p:cNvSpPr/>
          <p:nvPr/>
        </p:nvSpPr>
        <p:spPr>
          <a:xfrm>
            <a:off x="2459038" y="3676650"/>
            <a:ext cx="125412" cy="109538"/>
          </a:xfrm>
          <a:prstGeom prst="ellipse">
            <a:avLst/>
          </a:prstGeom>
          <a:solidFill>
            <a:schemeClr val="tx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FAF46CFD-253B-4608-A324-BD6565F89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2546350"/>
            <a:ext cx="19478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</a:rPr>
              <a:t>1</a:t>
            </a:r>
            <a:r>
              <a:rPr lang="en-US" altLang="ru-RU" sz="2400">
                <a:solidFill>
                  <a:srgbClr val="0000FF"/>
                </a:solidFill>
              </a:rPr>
              <a:t>=</a:t>
            </a:r>
            <a:r>
              <a:rPr lang="en-US" altLang="ru-RU" sz="2400" i="1">
                <a:solidFill>
                  <a:srgbClr val="0000FF"/>
                </a:solidFill>
              </a:rPr>
              <a:t>|</a:t>
            </a:r>
            <a:r>
              <a:rPr lang="en-US" altLang="ru-RU" sz="2400" b="1">
                <a:solidFill>
                  <a:srgbClr val="0000FF"/>
                </a:solidFill>
              </a:rPr>
              <a:t>H</a:t>
            </a:r>
            <a:r>
              <a:rPr lang="en-US" altLang="ru-RU" sz="2400" b="1" baseline="-25000">
                <a:solidFill>
                  <a:srgbClr val="0000FF"/>
                </a:solidFill>
              </a:rPr>
              <a:t>1</a:t>
            </a:r>
            <a:r>
              <a:rPr lang="en-US" altLang="ru-RU" sz="2400">
                <a:solidFill>
                  <a:srgbClr val="0000FF"/>
                </a:solidFill>
              </a:rPr>
              <a:t>|</a:t>
            </a:r>
            <a:r>
              <a:rPr lang="en-US" altLang="ru-RU" sz="2400" b="1" i="1">
                <a:solidFill>
                  <a:srgbClr val="0000FF"/>
                </a:solidFill>
              </a:rPr>
              <a:t>=1/d</a:t>
            </a:r>
            <a:r>
              <a:rPr lang="en-US" altLang="ru-RU" sz="2400" b="1" i="1" baseline="-25000">
                <a:solidFill>
                  <a:srgbClr val="0000FF"/>
                </a:solidFill>
              </a:rPr>
              <a:t>1</a:t>
            </a:r>
            <a:endParaRPr lang="ru-RU" altLang="ru-RU" sz="2400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69FFB292-54E6-462C-923C-4221BF204294}"/>
              </a:ext>
            </a:extLst>
          </p:cNvPr>
          <p:cNvCxnSpPr>
            <a:endCxn id="21" idx="1"/>
          </p:cNvCxnSpPr>
          <p:nvPr/>
        </p:nvCxnSpPr>
        <p:spPr>
          <a:xfrm>
            <a:off x="3563938" y="2276475"/>
            <a:ext cx="1584325" cy="500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AF4A2070-8335-4E4D-B5A7-611F981DF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159125"/>
            <a:ext cx="19478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</a:rPr>
              <a:t>2</a:t>
            </a:r>
            <a:r>
              <a:rPr lang="en-US" altLang="ru-RU" sz="2400">
                <a:solidFill>
                  <a:srgbClr val="0000FF"/>
                </a:solidFill>
              </a:rPr>
              <a:t>=|</a:t>
            </a:r>
            <a:r>
              <a:rPr lang="en-US" altLang="ru-RU" sz="2400" b="1">
                <a:solidFill>
                  <a:srgbClr val="0000FF"/>
                </a:solidFill>
              </a:rPr>
              <a:t>H</a:t>
            </a:r>
            <a:r>
              <a:rPr lang="en-US" altLang="ru-RU" sz="2400" b="1" baseline="-25000">
                <a:solidFill>
                  <a:srgbClr val="0000FF"/>
                </a:solidFill>
              </a:rPr>
              <a:t>2</a:t>
            </a:r>
            <a:r>
              <a:rPr lang="en-US" altLang="ru-RU" sz="2400">
                <a:solidFill>
                  <a:srgbClr val="0000FF"/>
                </a:solidFill>
              </a:rPr>
              <a:t>|</a:t>
            </a:r>
            <a:r>
              <a:rPr lang="en-US" altLang="ru-RU" sz="2400" b="1" i="1">
                <a:solidFill>
                  <a:srgbClr val="0000FF"/>
                </a:solidFill>
              </a:rPr>
              <a:t>=1/d</a:t>
            </a:r>
            <a:r>
              <a:rPr lang="en-US" altLang="ru-RU" sz="2400" b="1" i="1" baseline="-25000">
                <a:solidFill>
                  <a:srgbClr val="0000FF"/>
                </a:solidFill>
              </a:rPr>
              <a:t>2</a:t>
            </a:r>
            <a:r>
              <a:rPr lang="en-US" altLang="ru-RU" sz="2400" b="1" i="1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4D63C79D-17CD-44E7-9BBF-B91C90D807D6}"/>
              </a:ext>
            </a:extLst>
          </p:cNvPr>
          <p:cNvCxnSpPr/>
          <p:nvPr/>
        </p:nvCxnSpPr>
        <p:spPr>
          <a:xfrm flipV="1">
            <a:off x="2565400" y="1789113"/>
            <a:ext cx="1238250" cy="19431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="" xmlns:a16="http://schemas.microsoft.com/office/drawing/2014/main" id="{8F18D92F-3022-4E4D-8704-69D64E5691D9}"/>
              </a:ext>
            </a:extLst>
          </p:cNvPr>
          <p:cNvCxnSpPr>
            <a:stCxn id="11" idx="7"/>
            <a:endCxn id="3" idx="7"/>
          </p:cNvCxnSpPr>
          <p:nvPr/>
        </p:nvCxnSpPr>
        <p:spPr>
          <a:xfrm flipV="1">
            <a:off x="2565400" y="2586038"/>
            <a:ext cx="1125538" cy="11064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="" xmlns:a16="http://schemas.microsoft.com/office/drawing/2014/main" id="{FDD455B2-6CEA-4835-B8AD-2BD00F855170}"/>
              </a:ext>
            </a:extLst>
          </p:cNvPr>
          <p:cNvCxnSpPr>
            <a:endCxn id="24" idx="1"/>
          </p:cNvCxnSpPr>
          <p:nvPr/>
        </p:nvCxnSpPr>
        <p:spPr>
          <a:xfrm>
            <a:off x="3563938" y="2760663"/>
            <a:ext cx="1584325" cy="628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="" xmlns:a16="http://schemas.microsoft.com/office/drawing/2014/main" id="{5E5AEC33-997D-4427-A01F-63EBC70C6330}"/>
              </a:ext>
            </a:extLst>
          </p:cNvPr>
          <p:cNvCxnSpPr>
            <a:stCxn id="11" idx="7"/>
          </p:cNvCxnSpPr>
          <p:nvPr/>
        </p:nvCxnSpPr>
        <p:spPr>
          <a:xfrm flipV="1">
            <a:off x="2565400" y="3208338"/>
            <a:ext cx="1069975" cy="4841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A6E3891-A962-480E-9546-CA3A2AAFF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797300"/>
            <a:ext cx="19478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</a:rPr>
              <a:t>3</a:t>
            </a:r>
            <a:r>
              <a:rPr lang="en-US" altLang="ru-RU" sz="2400">
                <a:solidFill>
                  <a:srgbClr val="0000FF"/>
                </a:solidFill>
              </a:rPr>
              <a:t>=|</a:t>
            </a:r>
            <a:r>
              <a:rPr lang="en-US" altLang="ru-RU" sz="2400" b="1">
                <a:solidFill>
                  <a:srgbClr val="0000FF"/>
                </a:solidFill>
              </a:rPr>
              <a:t>H</a:t>
            </a:r>
            <a:r>
              <a:rPr lang="en-US" altLang="ru-RU" sz="2400" b="1" baseline="-25000">
                <a:solidFill>
                  <a:srgbClr val="0000FF"/>
                </a:solidFill>
              </a:rPr>
              <a:t>3</a:t>
            </a:r>
            <a:r>
              <a:rPr lang="en-US" altLang="ru-RU" sz="2400">
                <a:solidFill>
                  <a:srgbClr val="0000FF"/>
                </a:solidFill>
              </a:rPr>
              <a:t>|</a:t>
            </a:r>
            <a:r>
              <a:rPr lang="en-US" altLang="ru-RU" sz="2400" b="1" i="1">
                <a:solidFill>
                  <a:srgbClr val="0000FF"/>
                </a:solidFill>
              </a:rPr>
              <a:t>=1/d</a:t>
            </a:r>
            <a:r>
              <a:rPr lang="en-US" altLang="ru-RU" sz="2400" b="1" i="1" baseline="-25000">
                <a:solidFill>
                  <a:srgbClr val="0000FF"/>
                </a:solidFill>
              </a:rPr>
              <a:t>3</a:t>
            </a:r>
            <a:endParaRPr lang="ru-RU" altLang="ru-RU" sz="2400"/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="" xmlns:a16="http://schemas.microsoft.com/office/drawing/2014/main" id="{F9240259-C256-4179-90C6-5025FFC15943}"/>
              </a:ext>
            </a:extLst>
          </p:cNvPr>
          <p:cNvCxnSpPr>
            <a:endCxn id="43" idx="1"/>
          </p:cNvCxnSpPr>
          <p:nvPr/>
        </p:nvCxnSpPr>
        <p:spPr>
          <a:xfrm>
            <a:off x="3419475" y="3389313"/>
            <a:ext cx="1728788" cy="638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="" xmlns:a16="http://schemas.microsoft.com/office/drawing/2014/main" id="{93F8C126-505A-4CD3-9A7A-A7660BECC58D}"/>
              </a:ext>
            </a:extLst>
          </p:cNvPr>
          <p:cNvCxnSpPr>
            <a:stCxn id="11" idx="0"/>
            <a:endCxn id="5" idx="5"/>
          </p:cNvCxnSpPr>
          <p:nvPr/>
        </p:nvCxnSpPr>
        <p:spPr>
          <a:xfrm>
            <a:off x="2520950" y="3676650"/>
            <a:ext cx="533400" cy="5635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258B4851-7FAB-45C6-8B6C-125667AD1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4413250"/>
            <a:ext cx="19415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</a:rPr>
              <a:t>4</a:t>
            </a:r>
            <a:r>
              <a:rPr lang="en-US" altLang="ru-RU" sz="2400">
                <a:solidFill>
                  <a:srgbClr val="0000FF"/>
                </a:solidFill>
              </a:rPr>
              <a:t>=|</a:t>
            </a:r>
            <a:r>
              <a:rPr lang="en-US" altLang="ru-RU" sz="2400" b="1">
                <a:solidFill>
                  <a:srgbClr val="0000FF"/>
                </a:solidFill>
              </a:rPr>
              <a:t>H</a:t>
            </a:r>
            <a:r>
              <a:rPr lang="en-US" altLang="ru-RU" sz="2400" b="1" baseline="-25000">
                <a:solidFill>
                  <a:srgbClr val="0000FF"/>
                </a:solidFill>
              </a:rPr>
              <a:t>4</a:t>
            </a:r>
            <a:r>
              <a:rPr lang="en-US" altLang="ru-RU" sz="2400">
                <a:solidFill>
                  <a:srgbClr val="0000FF"/>
                </a:solidFill>
              </a:rPr>
              <a:t>|</a:t>
            </a:r>
            <a:r>
              <a:rPr lang="en-US" altLang="ru-RU" sz="2400" b="1" i="1">
                <a:solidFill>
                  <a:srgbClr val="0000FF"/>
                </a:solidFill>
              </a:rPr>
              <a:t>=1/d</a:t>
            </a:r>
            <a:r>
              <a:rPr lang="en-US" altLang="ru-RU" sz="2400" b="1" i="1" baseline="-25000">
                <a:solidFill>
                  <a:srgbClr val="0000FF"/>
                </a:solidFill>
              </a:rPr>
              <a:t>4</a:t>
            </a:r>
            <a:endParaRPr lang="ru-RU" altLang="ru-RU" sz="2400"/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="" xmlns:a16="http://schemas.microsoft.com/office/drawing/2014/main" id="{704DD572-0848-4C84-A14D-B7E7D3AFE418}"/>
              </a:ext>
            </a:extLst>
          </p:cNvPr>
          <p:cNvCxnSpPr>
            <a:endCxn id="49" idx="1"/>
          </p:cNvCxnSpPr>
          <p:nvPr/>
        </p:nvCxnSpPr>
        <p:spPr>
          <a:xfrm>
            <a:off x="2843213" y="3957638"/>
            <a:ext cx="230505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Объект 14">
            <a:extLst>
              <a:ext uri="{FF2B5EF4-FFF2-40B4-BE49-F238E27FC236}">
                <a16:creationId xmlns="" xmlns:a16="http://schemas.microsoft.com/office/drawing/2014/main" id="{D0A4D886-59E5-4AAE-9EA5-F209B53DFF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85038" y="2301875"/>
          <a:ext cx="1800225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26" name="Equation" r:id="rId3" imgW="495085" imgH="393529" progId="">
                  <p:embed/>
                </p:oleObj>
              </mc:Choice>
              <mc:Fallback>
                <p:oleObj name="Equation" r:id="rId3" imgW="495085" imgH="393529" progId="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5038" y="2301875"/>
                        <a:ext cx="1800225" cy="14303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20">
            <a:extLst>
              <a:ext uri="{FF2B5EF4-FFF2-40B4-BE49-F238E27FC236}">
                <a16:creationId xmlns="" xmlns:a16="http://schemas.microsoft.com/office/drawing/2014/main" id="{2D37379D-3262-49CF-A3E2-6439220FF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3797300"/>
            <a:ext cx="1944688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Вектор </a:t>
            </a:r>
            <a:r>
              <a:rPr lang="en-US" altLang="ru-RU" sz="1800" b="1">
                <a:solidFill>
                  <a:srgbClr val="3333FF"/>
                </a:solidFill>
              </a:rPr>
              <a:t>H</a:t>
            </a:r>
            <a:r>
              <a:rPr lang="ru-RU" altLang="ru-RU" sz="1800">
                <a:solidFill>
                  <a:srgbClr val="3333FF"/>
                </a:solidFill>
              </a:rPr>
              <a:t> это нормаль к плоскостям с</a:t>
            </a:r>
            <a:r>
              <a:rPr lang="en-US" altLang="ru-RU" sz="1800">
                <a:solidFill>
                  <a:srgbClr val="3333FF"/>
                </a:solidFill>
              </a:rPr>
              <a:t> </a:t>
            </a:r>
            <a:r>
              <a:rPr lang="ru-RU" altLang="ru-RU" sz="1800">
                <a:solidFill>
                  <a:srgbClr val="3333FF"/>
                </a:solidFill>
              </a:rPr>
              <a:t>индексами (</a:t>
            </a:r>
            <a:r>
              <a:rPr lang="en-US" altLang="ru-RU" sz="1800">
                <a:solidFill>
                  <a:srgbClr val="3333FF"/>
                </a:solidFill>
              </a:rPr>
              <a:t>hkl)</a:t>
            </a:r>
            <a:endParaRPr lang="ru-RU" altLang="ru-RU" sz="1800">
              <a:solidFill>
                <a:srgbClr val="3333FF"/>
              </a:solidFill>
            </a:endParaRPr>
          </a:p>
        </p:txBody>
      </p:sp>
      <p:sp>
        <p:nvSpPr>
          <p:cNvPr id="54" name="TextBox 21">
            <a:extLst>
              <a:ext uri="{FF2B5EF4-FFF2-40B4-BE49-F238E27FC236}">
                <a16:creationId xmlns="" xmlns:a16="http://schemas.microsoft.com/office/drawing/2014/main" id="{0A2D379B-1780-4409-803B-25CE8AD98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2038"/>
            <a:ext cx="9120188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</a:rPr>
              <a:t>Если все ориентации  кристаллитов в поликристалле равновероятны, концы векторов </a:t>
            </a:r>
            <a:r>
              <a:rPr lang="en-US" altLang="ru-RU" sz="2000" b="1">
                <a:solidFill>
                  <a:srgbClr val="3333FF"/>
                </a:solidFill>
              </a:rPr>
              <a:t>H</a:t>
            </a:r>
            <a:r>
              <a:rPr lang="en-US" altLang="ru-RU" sz="2000" baseline="-25000">
                <a:solidFill>
                  <a:srgbClr val="3333FF"/>
                </a:solidFill>
              </a:rPr>
              <a:t>hkl</a:t>
            </a:r>
            <a:r>
              <a:rPr lang="ru-RU" altLang="ru-RU" sz="2000">
                <a:solidFill>
                  <a:srgbClr val="3333FF"/>
                </a:solidFill>
              </a:rPr>
              <a:t> будут лежать на сферах радиуса 1</a:t>
            </a:r>
            <a:r>
              <a:rPr lang="en-US" altLang="ru-RU" sz="2000">
                <a:solidFill>
                  <a:srgbClr val="3333FF"/>
                </a:solidFill>
              </a:rPr>
              <a:t>/d</a:t>
            </a:r>
            <a:r>
              <a:rPr lang="en-US" altLang="ru-RU" sz="2000" baseline="-25000">
                <a:solidFill>
                  <a:srgbClr val="3333FF"/>
                </a:solidFill>
              </a:rPr>
              <a:t>hkl</a:t>
            </a:r>
            <a:endParaRPr lang="ru-RU" altLang="ru-RU" sz="2000" baseline="-25000">
              <a:solidFill>
                <a:srgbClr val="3333FF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5DBA7630-A774-4DF3-86EA-F36D2D120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</a:rPr>
              <a:t>Модель поликристалла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</a:rPr>
              <a:t>в обратном пространстве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/>
      <p:bldP spid="11" grpId="0" animBg="1"/>
      <p:bldP spid="21" grpId="0" animBg="1"/>
      <p:bldP spid="24" grpId="0" animBg="1"/>
      <p:bldP spid="43" grpId="0" animBg="1"/>
      <p:bldP spid="49" grpId="0" animBg="1"/>
      <p:bldP spid="53" grpId="0" animBg="1"/>
      <p:bldP spid="54" grpId="0" animBg="1"/>
      <p:bldP spid="5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E4D5147F-4609-4C48-B197-1399AC71433A}"/>
              </a:ext>
            </a:extLst>
          </p:cNvPr>
          <p:cNvSpPr/>
          <p:nvPr/>
        </p:nvSpPr>
        <p:spPr>
          <a:xfrm>
            <a:off x="3355975" y="957263"/>
            <a:ext cx="4897438" cy="4725987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="" xmlns:a16="http://schemas.microsoft.com/office/drawing/2014/main" id="{AC280FC0-F216-4657-B00B-96757BAC45BB}"/>
              </a:ext>
            </a:extLst>
          </p:cNvPr>
          <p:cNvCxnSpPr>
            <a:stCxn id="18" idx="2"/>
          </p:cNvCxnSpPr>
          <p:nvPr/>
        </p:nvCxnSpPr>
        <p:spPr>
          <a:xfrm flipV="1">
            <a:off x="3752850" y="3338513"/>
            <a:ext cx="1979613" cy="9525"/>
          </a:xfrm>
          <a:prstGeom prst="straightConnector1">
            <a:avLst/>
          </a:prstGeom>
          <a:ln w="571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6BBF8BE8-DBB5-4368-8192-7AD6B20A7B05}"/>
              </a:ext>
            </a:extLst>
          </p:cNvPr>
          <p:cNvSpPr/>
          <p:nvPr/>
        </p:nvSpPr>
        <p:spPr>
          <a:xfrm>
            <a:off x="1879600" y="1484313"/>
            <a:ext cx="3889375" cy="3743325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E81AD6A1-1534-4B2D-8A02-AEC086A263C3}"/>
              </a:ext>
            </a:extLst>
          </p:cNvPr>
          <p:cNvCxnSpPr/>
          <p:nvPr/>
        </p:nvCxnSpPr>
        <p:spPr>
          <a:xfrm flipH="1" flipV="1">
            <a:off x="4221163" y="1484313"/>
            <a:ext cx="1547812" cy="187166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FDC2AF3C-D634-44DD-8C71-F5FA2EA5937C}"/>
              </a:ext>
            </a:extLst>
          </p:cNvPr>
          <p:cNvSpPr/>
          <p:nvPr/>
        </p:nvSpPr>
        <p:spPr>
          <a:xfrm>
            <a:off x="4076700" y="1530350"/>
            <a:ext cx="360363" cy="365125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38919" name="Объект 12">
            <a:extLst>
              <a:ext uri="{FF2B5EF4-FFF2-40B4-BE49-F238E27FC236}">
                <a16:creationId xmlns="" xmlns:a16="http://schemas.microsoft.com/office/drawing/2014/main" id="{969D2A1F-D1D2-416C-AC4A-0C8405EB17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9675" y="1665288"/>
          <a:ext cx="154305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9" name="Equation" r:id="rId3" imgW="736600" imgH="431800" progId="">
                  <p:embed/>
                </p:oleObj>
              </mc:Choice>
              <mc:Fallback>
                <p:oleObj name="Equation" r:id="rId3" imgW="736600" imgH="431800" progId="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9675" y="1665288"/>
                        <a:ext cx="1543050" cy="904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33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TextBox 13">
            <a:extLst>
              <a:ext uri="{FF2B5EF4-FFF2-40B4-BE49-F238E27FC236}">
                <a16:creationId xmlns="" xmlns:a16="http://schemas.microsoft.com/office/drawing/2014/main" id="{C604E349-2F65-4E36-A514-56CA55BD9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159125"/>
            <a:ext cx="363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O</a:t>
            </a:r>
            <a:endParaRPr lang="ru-RU" altLang="ru-RU" sz="1800"/>
          </a:p>
        </p:txBody>
      </p:sp>
      <p:sp>
        <p:nvSpPr>
          <p:cNvPr id="38921" name="TextBox 14">
            <a:extLst>
              <a:ext uri="{FF2B5EF4-FFF2-40B4-BE49-F238E27FC236}">
                <a16:creationId xmlns="" xmlns:a16="http://schemas.microsoft.com/office/drawing/2014/main" id="{C5935E0E-3BA3-4A7F-AF54-7173CB9B8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346200"/>
            <a:ext cx="19224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Сфера Эвальда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788B92-6050-47FC-AE89-736565DD2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5853113"/>
            <a:ext cx="481488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Сферическая поверхность образованная концами векторов </a:t>
            </a:r>
            <a:r>
              <a:rPr lang="en-US" altLang="ru-RU" sz="1800" b="1"/>
              <a:t>H</a:t>
            </a:r>
            <a:r>
              <a:rPr lang="en-US" altLang="ru-RU" sz="1800" baseline="-25000"/>
              <a:t>hkl</a:t>
            </a:r>
            <a:r>
              <a:rPr lang="en-US" altLang="ru-RU" sz="1800"/>
              <a:t> </a:t>
            </a:r>
            <a:endParaRPr lang="ru-RU" altLang="ru-RU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поликристаллического образца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="" xmlns:a16="http://schemas.microsoft.com/office/drawing/2014/main" id="{AC99E783-DEEB-4C18-8100-AB16882E1E3E}"/>
              </a:ext>
            </a:extLst>
          </p:cNvPr>
          <p:cNvCxnSpPr/>
          <p:nvPr/>
        </p:nvCxnSpPr>
        <p:spPr>
          <a:xfrm flipH="1" flipV="1">
            <a:off x="6105525" y="4483100"/>
            <a:ext cx="627063" cy="13700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5F385B-620B-4197-8641-192199A9C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613400"/>
            <a:ext cx="3763963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Дифракционное отражение </a:t>
            </a:r>
            <a:endParaRPr lang="en-US" altLang="ru-RU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от плоскостей (</a:t>
            </a:r>
            <a:r>
              <a:rPr lang="en-US" altLang="ru-RU" sz="1800"/>
              <a:t>hkl) </a:t>
            </a:r>
            <a:r>
              <a:rPr lang="ru-RU" altLang="ru-RU" sz="1800"/>
              <a:t>в виде окружности образованной пересечением двух сфер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6E7B8F9E-BE21-4846-BC99-4BA40D837D7D}"/>
              </a:ext>
            </a:extLst>
          </p:cNvPr>
          <p:cNvCxnSpPr>
            <a:stCxn id="12" idx="0"/>
          </p:cNvCxnSpPr>
          <p:nvPr/>
        </p:nvCxnSpPr>
        <p:spPr>
          <a:xfrm flipV="1">
            <a:off x="2093913" y="3838575"/>
            <a:ext cx="2008187" cy="17748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F7B12EE1-F16A-42AE-871C-CDAA3A2C0310}"/>
              </a:ext>
            </a:extLst>
          </p:cNvPr>
          <p:cNvSpPr/>
          <p:nvPr/>
        </p:nvSpPr>
        <p:spPr>
          <a:xfrm>
            <a:off x="3752850" y="3292475"/>
            <a:ext cx="125413" cy="109538"/>
          </a:xfrm>
          <a:prstGeom prst="ellipse">
            <a:avLst/>
          </a:prstGeom>
          <a:solidFill>
            <a:schemeClr val="tx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="" xmlns:a16="http://schemas.microsoft.com/office/drawing/2014/main" id="{EE3A4D19-854A-47B2-B7CA-2E4C3E4DDADA}"/>
              </a:ext>
            </a:extLst>
          </p:cNvPr>
          <p:cNvCxnSpPr/>
          <p:nvPr/>
        </p:nvCxnSpPr>
        <p:spPr>
          <a:xfrm>
            <a:off x="825500" y="3346450"/>
            <a:ext cx="292735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68EFC79-3417-4A16-B5EC-89428831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288" y="2884488"/>
            <a:ext cx="522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/>
              <a:t>K</a:t>
            </a:r>
            <a:r>
              <a:rPr lang="en-US" altLang="ru-RU" sz="2400" baseline="-25000"/>
              <a:t>0</a:t>
            </a:r>
            <a:endParaRPr lang="ru-RU" altLang="ru-RU" sz="2400" baseline="-25000"/>
          </a:p>
        </p:txBody>
      </p:sp>
      <p:cxnSp>
        <p:nvCxnSpPr>
          <p:cNvPr id="38913" name="Прямая со стрелкой 38912">
            <a:extLst>
              <a:ext uri="{FF2B5EF4-FFF2-40B4-BE49-F238E27FC236}">
                <a16:creationId xmlns="" xmlns:a16="http://schemas.microsoft.com/office/drawing/2014/main" id="{CB02268D-7DD8-4B9A-B038-FCBA1502503E}"/>
              </a:ext>
            </a:extLst>
          </p:cNvPr>
          <p:cNvCxnSpPr>
            <a:stCxn id="18" idx="0"/>
            <a:endCxn id="11" idx="0"/>
          </p:cNvCxnSpPr>
          <p:nvPr/>
        </p:nvCxnSpPr>
        <p:spPr>
          <a:xfrm flipV="1">
            <a:off x="3814763" y="1530350"/>
            <a:ext cx="441325" cy="1762125"/>
          </a:xfrm>
          <a:prstGeom prst="straightConnector1">
            <a:avLst/>
          </a:prstGeom>
          <a:ln w="571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4" name="TextBox 38913">
            <a:extLst>
              <a:ext uri="{FF2B5EF4-FFF2-40B4-BE49-F238E27FC236}">
                <a16:creationId xmlns="" xmlns:a16="http://schemas.microsoft.com/office/drawing/2014/main" id="{CABE8743-5F59-4964-A3CA-E13671D81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2179638"/>
            <a:ext cx="555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/>
              <a:t>K</a:t>
            </a:r>
            <a:r>
              <a:rPr lang="en-US" altLang="ru-RU" sz="2400" b="1" baseline="-25000"/>
              <a:t>H</a:t>
            </a:r>
            <a:endParaRPr lang="ru-RU" altLang="ru-RU" sz="2400" b="1" baseline="-25000"/>
          </a:p>
        </p:txBody>
      </p:sp>
      <p:sp>
        <p:nvSpPr>
          <p:cNvPr id="38922" name="TextBox 38921">
            <a:extLst>
              <a:ext uri="{FF2B5EF4-FFF2-40B4-BE49-F238E27FC236}">
                <a16:creationId xmlns="" xmlns:a16="http://schemas.microsoft.com/office/drawing/2014/main" id="{E7CFDF2C-5E57-4082-8B9D-FA9B31F9F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922588"/>
            <a:ext cx="24034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Рентгеновский пучок</a:t>
            </a:r>
          </a:p>
        </p:txBody>
      </p:sp>
      <p:sp>
        <p:nvSpPr>
          <p:cNvPr id="38923" name="TextBox 38922">
            <a:extLst>
              <a:ext uri="{FF2B5EF4-FFF2-40B4-BE49-F238E27FC236}">
                <a16:creationId xmlns="" xmlns:a16="http://schemas.microsoft.com/office/drawing/2014/main" id="{FBE9BC25-4E87-4F7B-B43A-97CB237FB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63"/>
            <a:ext cx="914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Схема образования дебаевского дифракционного кольца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8A9E8528-CB74-489E-A80A-0C399C6D6330}"/>
              </a:ext>
            </a:extLst>
          </p:cNvPr>
          <p:cNvSpPr/>
          <p:nvPr/>
        </p:nvSpPr>
        <p:spPr>
          <a:xfrm>
            <a:off x="5729288" y="3284538"/>
            <a:ext cx="123825" cy="109537"/>
          </a:xfrm>
          <a:prstGeom prst="ellipse">
            <a:avLst/>
          </a:prstGeom>
          <a:solidFill>
            <a:schemeClr val="tx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8924" name="TextBox 38923">
            <a:extLst>
              <a:ext uri="{FF2B5EF4-FFF2-40B4-BE49-F238E27FC236}">
                <a16:creationId xmlns="" xmlns:a16="http://schemas.microsoft.com/office/drawing/2014/main" id="{47BCA30C-6D75-4D86-BD6A-ABE50B2B4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025" y="3411538"/>
            <a:ext cx="449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O</a:t>
            </a:r>
            <a:r>
              <a:rPr lang="en-US" altLang="ru-RU" sz="1800" baseline="-25000"/>
              <a:t>1</a:t>
            </a:r>
            <a:endParaRPr lang="ru-RU" altLang="ru-RU" sz="1800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 animBg="1"/>
      <p:bldP spid="38920" grpId="0"/>
      <p:bldP spid="38921" grpId="0" animBg="1"/>
      <p:bldP spid="3" grpId="0" animBg="1"/>
      <p:bldP spid="12" grpId="0" animBg="1"/>
      <p:bldP spid="18" grpId="0" animBg="1"/>
      <p:bldP spid="26" grpId="0"/>
      <p:bldP spid="38914" grpId="0"/>
      <p:bldP spid="38922" grpId="0" animBg="1"/>
      <p:bldP spid="38923" grpId="0" animBg="1"/>
      <p:bldP spid="44" grpId="0" animBg="1"/>
      <p:bldP spid="3892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D9E536CB-F4E1-4636-84E4-2BD6A6787B9A}"/>
              </a:ext>
            </a:extLst>
          </p:cNvPr>
          <p:cNvSpPr/>
          <p:nvPr/>
        </p:nvSpPr>
        <p:spPr>
          <a:xfrm>
            <a:off x="971550" y="981075"/>
            <a:ext cx="2376488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0962" name="Rectangle 11">
            <a:extLst>
              <a:ext uri="{FF2B5EF4-FFF2-40B4-BE49-F238E27FC236}">
                <a16:creationId xmlns="" xmlns:a16="http://schemas.microsoft.com/office/drawing/2014/main" id="{31EEF6C5-0DA6-46E7-875F-70DF8BEE6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6092825"/>
            <a:ext cx="5545138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0963" name="Rectangle 8">
            <a:extLst>
              <a:ext uri="{FF2B5EF4-FFF2-40B4-BE49-F238E27FC236}">
                <a16:creationId xmlns="" xmlns:a16="http://schemas.microsoft.com/office/drawing/2014/main" id="{93C70AA3-7C9A-4B79-B3F9-B58432E0C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949950"/>
            <a:ext cx="187325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40964" name="Picture 4" descr="сканирование0010 1a">
            <a:extLst>
              <a:ext uri="{FF2B5EF4-FFF2-40B4-BE49-F238E27FC236}">
                <a16:creationId xmlns="" xmlns:a16="http://schemas.microsoft.com/office/drawing/2014/main" id="{26EE3E92-E753-40DE-B1E8-C34764268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1075"/>
            <a:ext cx="6970713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7">
            <a:extLst>
              <a:ext uri="{FF2B5EF4-FFF2-40B4-BE49-F238E27FC236}">
                <a16:creationId xmlns="" xmlns:a16="http://schemas.microsoft.com/office/drawing/2014/main" id="{E2192FAB-4902-4F13-A532-BC324A6A8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5897563"/>
            <a:ext cx="1908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Сфера Эвальда</a:t>
            </a:r>
          </a:p>
        </p:txBody>
      </p:sp>
      <p:sp>
        <p:nvSpPr>
          <p:cNvPr id="40966" name="Line 9">
            <a:extLst>
              <a:ext uri="{FF2B5EF4-FFF2-40B4-BE49-F238E27FC236}">
                <a16:creationId xmlns="" xmlns:a16="http://schemas.microsoft.com/office/drawing/2014/main" id="{AD9F7503-FD71-4C3E-AE65-58F41F054A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2988" y="5084763"/>
            <a:ext cx="1152525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67" name="Text Box 10">
            <a:extLst>
              <a:ext uri="{FF2B5EF4-FFF2-40B4-BE49-F238E27FC236}">
                <a16:creationId xmlns="" xmlns:a16="http://schemas.microsoft.com/office/drawing/2014/main" id="{87953EA3-204C-41B6-90A6-3CD2AA333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6021388"/>
            <a:ext cx="5559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Модель поликристалла в обратном пространстве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 набором межплоскостных расстояний</a:t>
            </a:r>
          </a:p>
        </p:txBody>
      </p:sp>
      <p:sp>
        <p:nvSpPr>
          <p:cNvPr id="40968" name="Line 12">
            <a:extLst>
              <a:ext uri="{FF2B5EF4-FFF2-40B4-BE49-F238E27FC236}">
                <a16:creationId xmlns="" xmlns:a16="http://schemas.microsoft.com/office/drawing/2014/main" id="{CAA6C053-1D38-4472-96E8-F93E1C4592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27763" y="4508500"/>
            <a:ext cx="1657350" cy="15128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30" name="Text Box 10">
            <a:extLst>
              <a:ext uri="{FF2B5EF4-FFF2-40B4-BE49-F238E27FC236}">
                <a16:creationId xmlns="" xmlns:a16="http://schemas.microsoft.com/office/drawing/2014/main" id="{99289B8E-F5A5-4316-AB11-40630F003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115888"/>
            <a:ext cx="5310188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Схема получения рентгенограмм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по методу ДЕБАЯ-ШЕРЕРА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252311ED-1B09-470C-B51C-41201EF17A92}"/>
              </a:ext>
            </a:extLst>
          </p:cNvPr>
          <p:cNvCxnSpPr/>
          <p:nvPr/>
        </p:nvCxnSpPr>
        <p:spPr>
          <a:xfrm>
            <a:off x="1116013" y="3429000"/>
            <a:ext cx="41767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63399AD-E0D4-4D5D-9FDC-94932693D005}"/>
              </a:ext>
            </a:extLst>
          </p:cNvPr>
          <p:cNvSpPr txBox="1"/>
          <p:nvPr/>
        </p:nvSpPr>
        <p:spPr>
          <a:xfrm>
            <a:off x="971550" y="981075"/>
            <a:ext cx="2403475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Arial" charset="0"/>
                <a:cs typeface="Arial" charset="0"/>
              </a:rPr>
              <a:t>Рентгеновский пучок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A5ED7C1A-AB4F-40DB-AF9F-BFAC03DE1528}"/>
              </a:ext>
            </a:extLst>
          </p:cNvPr>
          <p:cNvCxnSpPr/>
          <p:nvPr/>
        </p:nvCxnSpPr>
        <p:spPr>
          <a:xfrm>
            <a:off x="1692275" y="1412875"/>
            <a:ext cx="792163" cy="20161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0962" grpId="0" animBg="1"/>
      <p:bldP spid="40963" grpId="0" animBg="1"/>
      <p:bldP spid="40965" grpId="0"/>
      <p:bldP spid="40967" grpId="0"/>
      <p:bldP spid="30730" grpId="0" animBg="1"/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9" name="Rectangle 11">
            <a:extLst>
              <a:ext uri="{FF2B5EF4-FFF2-40B4-BE49-F238E27FC236}">
                <a16:creationId xmlns="" xmlns:a16="http://schemas.microsoft.com/office/drawing/2014/main" id="{65CE1316-48BD-49EA-9BB9-7227DCC2C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5235575"/>
            <a:ext cx="4679950" cy="15113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62467" name="Text Box 5">
            <a:extLst>
              <a:ext uri="{FF2B5EF4-FFF2-40B4-BE49-F238E27FC236}">
                <a16:creationId xmlns="" xmlns:a16="http://schemas.microsoft.com/office/drawing/2014/main" id="{6737F966-A173-419B-98E1-C6CF08FE0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3333FF"/>
              </a:solidFill>
            </a:endParaRPr>
          </a:p>
        </p:txBody>
      </p:sp>
      <p:pic>
        <p:nvPicPr>
          <p:cNvPr id="211974" name="Picture 6" descr="Deb">
            <a:extLst>
              <a:ext uri="{FF2B5EF4-FFF2-40B4-BE49-F238E27FC236}">
                <a16:creationId xmlns="" xmlns:a16="http://schemas.microsoft.com/office/drawing/2014/main" id="{2C321DC4-0FA0-4418-92B1-41CC5B9F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700213"/>
            <a:ext cx="48307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5" name="Text Box 7">
            <a:extLst>
              <a:ext uri="{FF2B5EF4-FFF2-40B4-BE49-F238E27FC236}">
                <a16:creationId xmlns="" xmlns:a16="http://schemas.microsoft.com/office/drawing/2014/main" id="{970F2528-A12D-4CB7-9247-68895531E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-4763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Геометрическая схема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получения порошковых рентгенограмм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(рентгенограмм Дебая-Шерера)</a:t>
            </a:r>
          </a:p>
        </p:txBody>
      </p:sp>
      <p:graphicFrame>
        <p:nvGraphicFramePr>
          <p:cNvPr id="211976" name="Object 8">
            <a:extLst>
              <a:ext uri="{FF2B5EF4-FFF2-40B4-BE49-F238E27FC236}">
                <a16:creationId xmlns="" xmlns:a16="http://schemas.microsoft.com/office/drawing/2014/main" id="{4F5B8355-770B-4AF8-9ED7-1944D3B33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65725" y="1700213"/>
          <a:ext cx="35560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04" name="Equation" r:id="rId4" imgW="774028" imgH="177646" progId="">
                  <p:embed/>
                </p:oleObj>
              </mc:Choice>
              <mc:Fallback>
                <p:oleObj name="Equation" r:id="rId4" imgW="774028" imgH="177646" progId="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5725" y="1700213"/>
                        <a:ext cx="3556000" cy="815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7" name="Object 9">
            <a:extLst>
              <a:ext uri="{FF2B5EF4-FFF2-40B4-BE49-F238E27FC236}">
                <a16:creationId xmlns="" xmlns:a16="http://schemas.microsoft.com/office/drawing/2014/main" id="{E8C6A2B6-C25F-41B5-B435-710B0BF18C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1625" y="2852738"/>
          <a:ext cx="3201988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05" name="Equation" r:id="rId6" imgW="787058" imgH="393529" progId="">
                  <p:embed/>
                </p:oleObj>
              </mc:Choice>
              <mc:Fallback>
                <p:oleObj name="Equation" r:id="rId6" imgW="787058" imgH="393529" progId="">
                  <p:embed/>
                  <p:pic>
                    <p:nvPicPr>
                      <p:cNvPr id="0" name="Picture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25" y="2852738"/>
                        <a:ext cx="3201988" cy="1603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8" name="Object 10">
            <a:extLst>
              <a:ext uri="{FF2B5EF4-FFF2-40B4-BE49-F238E27FC236}">
                <a16:creationId xmlns="" xmlns:a16="http://schemas.microsoft.com/office/drawing/2014/main" id="{CCC82F45-3618-4780-9A1B-638564C386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938" y="5311775"/>
          <a:ext cx="4537075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06" name="Equation" r:id="rId8" imgW="1485255" imgH="444307" progId="">
                  <p:embed/>
                </p:oleObj>
              </mc:Choice>
              <mc:Fallback>
                <p:oleObj name="Equation" r:id="rId8" imgW="1485255" imgH="444307" progId="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5311775"/>
                        <a:ext cx="4537075" cy="1357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9" name="TextBox 1">
            <a:extLst>
              <a:ext uri="{FF2B5EF4-FFF2-40B4-BE49-F238E27FC236}">
                <a16:creationId xmlns="" xmlns:a16="http://schemas.microsoft.com/office/drawing/2014/main" id="{7112E0A2-341C-44D4-8372-13B297568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663" y="5759450"/>
            <a:ext cx="40846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Для кубической симметрии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9" grpId="0" animBg="1"/>
      <p:bldP spid="211975" grpId="0" animBg="1"/>
      <p:bldP spid="563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="" xmlns:a16="http://schemas.microsoft.com/office/drawing/2014/main" id="{3FB76CB8-A159-4ED2-96BA-A544F94E1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2" y="1125538"/>
            <a:ext cx="3205163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</a:rPr>
              <a:t>Векторное уравнение определяющее положения максимумов функции Лауэ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49322A6-3606-4D10-A5B6-78667DA64DDC}"/>
              </a:ext>
            </a:extLst>
          </p:cNvPr>
          <p:cNvSpPr txBox="1"/>
          <p:nvPr/>
        </p:nvSpPr>
        <p:spPr>
          <a:xfrm>
            <a:off x="0" y="12700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3333FF"/>
                </a:solidFill>
                <a:latin typeface="+mn-lt"/>
                <a:cs typeface="Arial" charset="0"/>
              </a:rPr>
              <a:t>Геометрическая интерпретация условий формирования максимумов функции Лауэ. Схема </a:t>
            </a:r>
            <a:r>
              <a:rPr lang="ru-RU" sz="2800" b="1" dirty="0" err="1">
                <a:solidFill>
                  <a:srgbClr val="3333FF"/>
                </a:solidFill>
                <a:latin typeface="+mn-lt"/>
                <a:cs typeface="Arial" charset="0"/>
              </a:rPr>
              <a:t>Эвальда</a:t>
            </a:r>
            <a:r>
              <a:rPr lang="ru-RU" sz="2800" b="1" dirty="0">
                <a:solidFill>
                  <a:srgbClr val="3333FF"/>
                </a:solidFill>
                <a:latin typeface="+mn-lt"/>
                <a:cs typeface="Arial" charset="0"/>
              </a:rPr>
              <a:t> 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CBF8CDA7-D52B-48E8-AE8A-FB340FC6062B}"/>
              </a:ext>
            </a:extLst>
          </p:cNvPr>
          <p:cNvSpPr/>
          <p:nvPr/>
        </p:nvSpPr>
        <p:spPr>
          <a:xfrm>
            <a:off x="660400" y="4508549"/>
            <a:ext cx="2303463" cy="20161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="" xmlns:a16="http://schemas.microsoft.com/office/drawing/2014/main" id="{BB61BC23-A84D-414A-BD73-6A073EE849BD}"/>
              </a:ext>
            </a:extLst>
          </p:cNvPr>
          <p:cNvCxnSpPr/>
          <p:nvPr/>
        </p:nvCxnSpPr>
        <p:spPr>
          <a:xfrm>
            <a:off x="1092200" y="4797474"/>
            <a:ext cx="576263" cy="1511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="" xmlns:a16="http://schemas.microsoft.com/office/drawing/2014/main" id="{D08962A9-1608-472B-9F99-E62AF9412C78}"/>
              </a:ext>
            </a:extLst>
          </p:cNvPr>
          <p:cNvCxnSpPr/>
          <p:nvPr/>
        </p:nvCxnSpPr>
        <p:spPr>
          <a:xfrm>
            <a:off x="1092200" y="4797474"/>
            <a:ext cx="1584325" cy="2873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="" xmlns:a16="http://schemas.microsoft.com/office/drawing/2014/main" id="{2F86966F-BDA6-467A-9D9A-0EE5BD02B855}"/>
              </a:ext>
            </a:extLst>
          </p:cNvPr>
          <p:cNvCxnSpPr/>
          <p:nvPr/>
        </p:nvCxnSpPr>
        <p:spPr>
          <a:xfrm flipV="1">
            <a:off x="1668463" y="5084812"/>
            <a:ext cx="1008062" cy="122396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2EA97693-C588-4917-9D7F-7A39E9A96040}"/>
              </a:ext>
            </a:extLst>
          </p:cNvPr>
          <p:cNvSpPr txBox="1"/>
          <p:nvPr/>
        </p:nvSpPr>
        <p:spPr>
          <a:xfrm>
            <a:off x="804863" y="5373737"/>
            <a:ext cx="576262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+mn-lt"/>
                <a:cs typeface="Arial" charset="0"/>
              </a:rPr>
              <a:t>K</a:t>
            </a:r>
            <a:r>
              <a:rPr lang="en-US" sz="2800" b="1" baseline="-25000" dirty="0">
                <a:latin typeface="+mn-lt"/>
                <a:cs typeface="Arial" charset="0"/>
              </a:rPr>
              <a:t>0</a:t>
            </a:r>
            <a:endParaRPr lang="ru-RU" sz="2800" b="1" baseline="-25000" dirty="0">
              <a:latin typeface="+mn-lt"/>
              <a:cs typeface="Arial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="" xmlns:a16="http://schemas.microsoft.com/office/drawing/2014/main" id="{1CD8D8C1-63F4-4A4F-A637-391424D4F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4437112"/>
            <a:ext cx="617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0000"/>
                </a:solidFill>
              </a:rPr>
              <a:t>K</a:t>
            </a:r>
            <a:r>
              <a:rPr lang="en-US" altLang="ru-RU" sz="2800" b="1" baseline="-25000">
                <a:solidFill>
                  <a:srgbClr val="000000"/>
                </a:solidFill>
              </a:rPr>
              <a:t>H</a:t>
            </a:r>
            <a:endParaRPr lang="ru-RU" altLang="ru-RU" sz="2800" b="1" baseline="-25000">
              <a:solidFill>
                <a:srgbClr val="00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05BE391F-66B4-453B-9178-134915A06B08}"/>
              </a:ext>
            </a:extLst>
          </p:cNvPr>
          <p:cNvSpPr txBox="1"/>
          <p:nvPr/>
        </p:nvSpPr>
        <p:spPr>
          <a:xfrm>
            <a:off x="2171700" y="5589637"/>
            <a:ext cx="4445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+mn-lt"/>
                <a:cs typeface="Arial" charset="0"/>
              </a:rPr>
              <a:t>H</a:t>
            </a:r>
            <a:endParaRPr lang="ru-RU" sz="2800" b="1" dirty="0">
              <a:latin typeface="+mn-lt"/>
              <a:cs typeface="Arial" charset="0"/>
            </a:endParaRPr>
          </a:p>
        </p:txBody>
      </p:sp>
      <p:sp>
        <p:nvSpPr>
          <p:cNvPr id="73" name="Дуга 72">
            <a:extLst>
              <a:ext uri="{FF2B5EF4-FFF2-40B4-BE49-F238E27FC236}">
                <a16:creationId xmlns="" xmlns:a16="http://schemas.microsoft.com/office/drawing/2014/main" id="{1456E19F-DB3A-4E32-87E0-48BF480C105F}"/>
              </a:ext>
            </a:extLst>
          </p:cNvPr>
          <p:cNvSpPr/>
          <p:nvPr/>
        </p:nvSpPr>
        <p:spPr>
          <a:xfrm rot="2383421">
            <a:off x="1363663" y="4849862"/>
            <a:ext cx="96837" cy="433387"/>
          </a:xfrm>
          <a:prstGeom prst="arc">
            <a:avLst>
              <a:gd name="adj1" fmla="val 16200000"/>
              <a:gd name="adj2" fmla="val 556939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1120B291-88F2-429A-91CF-7289924D9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4941937"/>
            <a:ext cx="49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i="1" dirty="0">
                <a:latin typeface="Symbol" panose="05050102010706020507" pitchFamily="18" charset="2"/>
              </a:rPr>
              <a:t>2q</a:t>
            </a:r>
            <a:endParaRPr lang="ru-RU" altLang="ru-RU" sz="2400" i="1" dirty="0">
              <a:latin typeface="Symbol" panose="05050102010706020507" pitchFamily="18" charset="2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="" xmlns:a16="http://schemas.microsoft.com/office/drawing/2014/main" id="{93658A9C-624E-479B-BEC0-C8F984B1182D}"/>
              </a:ext>
            </a:extLst>
          </p:cNvPr>
          <p:cNvSpPr/>
          <p:nvPr/>
        </p:nvSpPr>
        <p:spPr>
          <a:xfrm>
            <a:off x="250823" y="2636912"/>
            <a:ext cx="3205163" cy="876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90" name="Object 3">
            <a:extLst>
              <a:ext uri="{FF2B5EF4-FFF2-40B4-BE49-F238E27FC236}">
                <a16:creationId xmlns="" xmlns:a16="http://schemas.microsoft.com/office/drawing/2014/main" id="{AF235DF9-7765-4AF0-BC36-F1ACDE897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723403"/>
              </p:ext>
            </p:extLst>
          </p:nvPr>
        </p:nvGraphicFramePr>
        <p:xfrm>
          <a:off x="250825" y="2665164"/>
          <a:ext cx="320516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6" name="Equation" r:id="rId4" imgW="838200" imgH="228600" progId="">
                  <p:embed/>
                </p:oleObj>
              </mc:Choice>
              <mc:Fallback>
                <p:oleObj name="Equation" r:id="rId4" imgW="838200" imgH="228600" progId="">
                  <p:embed/>
                  <p:pic>
                    <p:nvPicPr>
                      <p:cNvPr id="90" name="Object 3">
                        <a:extLst>
                          <a:ext uri="{FF2B5EF4-FFF2-40B4-BE49-F238E27FC236}">
                            <a16:creationId xmlns="" xmlns:a16="http://schemas.microsoft.com/office/drawing/2014/main" id="{AF235DF9-7765-4AF0-BC36-F1ACDE8978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665164"/>
                        <a:ext cx="3205163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7DFDF2C-503A-4D2E-8A46-20DC0AF51084}"/>
              </a:ext>
            </a:extLst>
          </p:cNvPr>
          <p:cNvSpPr txBox="1"/>
          <p:nvPr/>
        </p:nvSpPr>
        <p:spPr>
          <a:xfrm>
            <a:off x="250825" y="3717032"/>
            <a:ext cx="3205163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3333FF"/>
                </a:solidFill>
                <a:latin typeface="+mn-lt"/>
                <a:cs typeface="Arial" charset="0"/>
              </a:rPr>
              <a:t>Что означает это векторное равенство?</a:t>
            </a:r>
          </a:p>
        </p:txBody>
      </p:sp>
      <p:pic>
        <p:nvPicPr>
          <p:cNvPr id="171053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23" y="1162099"/>
            <a:ext cx="53054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66" grpId="0" animBg="1"/>
      <p:bldP spid="70" grpId="0"/>
      <p:bldP spid="71" grpId="0"/>
      <p:bldP spid="72" grpId="0"/>
      <p:bldP spid="74" grpId="0"/>
      <p:bldP spid="89" grpId="0" animBg="1"/>
      <p:bldP spid="2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IMG_0001b">
            <a:extLst>
              <a:ext uri="{FF2B5EF4-FFF2-40B4-BE49-F238E27FC236}">
                <a16:creationId xmlns="" xmlns:a16="http://schemas.microsoft.com/office/drawing/2014/main" id="{37F80FE0-0B26-4D44-AC0C-39B92AA8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765175"/>
            <a:ext cx="67056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DebaegammCoob-1a">
            <a:extLst>
              <a:ext uri="{FF2B5EF4-FFF2-40B4-BE49-F238E27FC236}">
                <a16:creationId xmlns="" xmlns:a16="http://schemas.microsoft.com/office/drawing/2014/main" id="{745B0CDB-AE2F-4F95-AD42-92568CC3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765175"/>
            <a:ext cx="17526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>
            <a:extLst>
              <a:ext uri="{FF2B5EF4-FFF2-40B4-BE49-F238E27FC236}">
                <a16:creationId xmlns="" xmlns:a16="http://schemas.microsoft.com/office/drawing/2014/main" id="{0E27E92D-325E-47B5-825C-4D37519A7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765175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P</a:t>
            </a:r>
            <a:endParaRPr lang="ru-RU" altLang="ru-RU" sz="1800"/>
          </a:p>
        </p:txBody>
      </p:sp>
      <p:sp>
        <p:nvSpPr>
          <p:cNvPr id="29701" name="Text Box 7">
            <a:extLst>
              <a:ext uri="{FF2B5EF4-FFF2-40B4-BE49-F238E27FC236}">
                <a16:creationId xmlns="" xmlns:a16="http://schemas.microsoft.com/office/drawing/2014/main" id="{C410AF1D-F2FF-4495-8BBB-EAEEB53EF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651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F</a:t>
            </a:r>
            <a:endParaRPr lang="ru-RU" altLang="ru-RU" sz="1800"/>
          </a:p>
        </p:txBody>
      </p:sp>
      <p:sp>
        <p:nvSpPr>
          <p:cNvPr id="29702" name="Text Box 8">
            <a:extLst>
              <a:ext uri="{FF2B5EF4-FFF2-40B4-BE49-F238E27FC236}">
                <a16:creationId xmlns="" xmlns:a16="http://schemas.microsoft.com/office/drawing/2014/main" id="{5119854A-90BC-4EFE-82C8-0BD468678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038" y="765175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I</a:t>
            </a:r>
            <a:endParaRPr lang="ru-RU" altLang="ru-RU" sz="1800"/>
          </a:p>
        </p:txBody>
      </p:sp>
      <p:sp>
        <p:nvSpPr>
          <p:cNvPr id="29703" name="TextBox 1">
            <a:extLst>
              <a:ext uri="{FF2B5EF4-FFF2-40B4-BE49-F238E27FC236}">
                <a16:creationId xmlns="" xmlns:a16="http://schemas.microsoft.com/office/drawing/2014/main" id="{5679228F-7786-40E9-B857-25AE461E6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5589588"/>
            <a:ext cx="1795463" cy="915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Дебаеграммы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кубического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кристалла</a:t>
            </a:r>
          </a:p>
        </p:txBody>
      </p:sp>
      <p:sp>
        <p:nvSpPr>
          <p:cNvPr id="63496" name="Text Box 10">
            <a:extLst>
              <a:ext uri="{FF2B5EF4-FFF2-40B4-BE49-F238E27FC236}">
                <a16:creationId xmlns="" xmlns:a16="http://schemas.microsoft.com/office/drawing/2014/main" id="{5A736E56-06D1-42C0-8D2C-9C17A8B9A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Метод Дебая-Шерера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  <p:bldP spid="29702" grpId="0"/>
      <p:bldP spid="2970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7">
            <a:extLst>
              <a:ext uri="{FF2B5EF4-FFF2-40B4-BE49-F238E27FC236}">
                <a16:creationId xmlns="" xmlns:a16="http://schemas.microsoft.com/office/drawing/2014/main" id="{AB3237E3-AB8B-49ED-966C-7E88FB65B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07963"/>
            <a:ext cx="7940675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Внешний вид рентгеновской камеры РКД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для получения порошковых рентгенограмм - дебаеграмм</a:t>
            </a:r>
          </a:p>
        </p:txBody>
      </p:sp>
      <p:pic>
        <p:nvPicPr>
          <p:cNvPr id="52227" name="Picture 8" descr="IMG-4">
            <a:extLst>
              <a:ext uri="{FF2B5EF4-FFF2-40B4-BE49-F238E27FC236}">
                <a16:creationId xmlns="" xmlns:a16="http://schemas.microsoft.com/office/drawing/2014/main" id="{0CB7AD22-345A-4A66-9E61-F4BB0FED4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42481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9" descr="IMG-5">
            <a:extLst>
              <a:ext uri="{FF2B5EF4-FFF2-40B4-BE49-F238E27FC236}">
                <a16:creationId xmlns="" xmlns:a16="http://schemas.microsoft.com/office/drawing/2014/main" id="{BFBD3ACD-36EA-4C8A-93BA-D5E86BBAE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00213"/>
            <a:ext cx="36734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:\X-Ray_Cameras\IMG_6752 a.jpg">
            <a:extLst>
              <a:ext uri="{FF2B5EF4-FFF2-40B4-BE49-F238E27FC236}">
                <a16:creationId xmlns="" xmlns:a16="http://schemas.microsoft.com/office/drawing/2014/main" id="{97576800-E4DE-4823-8460-61202270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0350"/>
            <a:ext cx="5184775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>
            <a:extLst>
              <a:ext uri="{FF2B5EF4-FFF2-40B4-BE49-F238E27FC236}">
                <a16:creationId xmlns="" xmlns:a16="http://schemas.microsoft.com/office/drawing/2014/main" id="{F712C5CE-DA08-4218-9EAD-64489CA50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9950"/>
            <a:ext cx="3563938" cy="79216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7045" name="Rectangle 5">
            <a:extLst>
              <a:ext uri="{FF2B5EF4-FFF2-40B4-BE49-F238E27FC236}">
                <a16:creationId xmlns="" xmlns:a16="http://schemas.microsoft.com/office/drawing/2014/main" id="{4435394A-D2A2-498F-83B6-64B7A7B23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121275"/>
            <a:ext cx="2519362" cy="7651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87046" name="Picture 6" descr="Deby-P">
            <a:extLst>
              <a:ext uri="{FF2B5EF4-FFF2-40B4-BE49-F238E27FC236}">
                <a16:creationId xmlns="" xmlns:a16="http://schemas.microsoft.com/office/drawing/2014/main" id="{9E5764AC-396B-4FC9-AE43-91D63AF9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8316416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Debay-I">
            <a:extLst>
              <a:ext uri="{FF2B5EF4-FFF2-40B4-BE49-F238E27FC236}">
                <a16:creationId xmlns="" xmlns:a16="http://schemas.microsoft.com/office/drawing/2014/main" id="{0FCEB796-AA57-406B-9608-6CF656A8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75"/>
            <a:ext cx="8316416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Debay-Fa">
            <a:extLst>
              <a:ext uri="{FF2B5EF4-FFF2-40B4-BE49-F238E27FC236}">
                <a16:creationId xmlns="" xmlns:a16="http://schemas.microsoft.com/office/drawing/2014/main" id="{FC33C66E-2073-4A44-A887-BB960B1B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1950"/>
            <a:ext cx="831641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pk">
            <a:extLst>
              <a:ext uri="{FF2B5EF4-FFF2-40B4-BE49-F238E27FC236}">
                <a16:creationId xmlns="" xmlns:a16="http://schemas.microsoft.com/office/drawing/2014/main" id="{02966C48-328A-44DB-AFE7-9DCA828A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20" y="1435100"/>
            <a:ext cx="6540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IK">
            <a:extLst>
              <a:ext uri="{FF2B5EF4-FFF2-40B4-BE49-F238E27FC236}">
                <a16:creationId xmlns="" xmlns:a16="http://schemas.microsoft.com/office/drawing/2014/main" id="{0EF2FDD1-ADEF-4689-AA83-2583E4D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8" y="2798762"/>
            <a:ext cx="636587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FK">
            <a:extLst>
              <a:ext uri="{FF2B5EF4-FFF2-40B4-BE49-F238E27FC236}">
                <a16:creationId xmlns="" xmlns:a16="http://schemas.microsoft.com/office/drawing/2014/main" id="{2D11597D-A8C3-4C75-828F-72222FA21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4171950"/>
            <a:ext cx="6667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2" name="Text Box 12">
            <a:extLst>
              <a:ext uri="{FF2B5EF4-FFF2-40B4-BE49-F238E27FC236}">
                <a16:creationId xmlns="" xmlns:a16="http://schemas.microsoft.com/office/drawing/2014/main" id="{F4AC2806-5D16-44FF-BB99-64656EE72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6938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Примитивная кубическая решетка - </a:t>
            </a:r>
            <a:r>
              <a:rPr lang="en-US" altLang="ru-RU" sz="2400"/>
              <a:t>ReO</a:t>
            </a:r>
            <a:r>
              <a:rPr lang="ru-RU" altLang="ru-RU" sz="2400" baseline="-25000"/>
              <a:t>3</a:t>
            </a:r>
            <a:r>
              <a:rPr lang="ru-RU" altLang="ru-RU" sz="2400"/>
              <a:t> </a:t>
            </a:r>
          </a:p>
        </p:txBody>
      </p:sp>
      <p:sp>
        <p:nvSpPr>
          <p:cNvPr id="87053" name="Text Box 13">
            <a:extLst>
              <a:ext uri="{FF2B5EF4-FFF2-40B4-BE49-F238E27FC236}">
                <a16:creationId xmlns="" xmlns:a16="http://schemas.microsoft.com/office/drawing/2014/main" id="{3A7C0743-1DC9-4B97-9380-F85285C93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85988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Объемоцентрированная</a:t>
            </a:r>
            <a:r>
              <a:rPr lang="ru-RU" altLang="ru-RU" sz="1200"/>
              <a:t> </a:t>
            </a:r>
            <a:r>
              <a:rPr lang="ru-RU" altLang="ru-RU" sz="2400"/>
              <a:t>кубическая решетка </a:t>
            </a:r>
            <a:r>
              <a:rPr lang="en-US" altLang="ru-RU" sz="2400"/>
              <a:t>– </a:t>
            </a:r>
            <a:r>
              <a:rPr lang="ru-RU" altLang="ru-RU" sz="2400"/>
              <a:t>порошек </a:t>
            </a:r>
            <a:r>
              <a:rPr lang="en-US" altLang="ru-RU" sz="2400"/>
              <a:t>W</a:t>
            </a:r>
            <a:r>
              <a:rPr lang="ru-RU" altLang="ru-RU" sz="2400"/>
              <a:t> </a:t>
            </a:r>
          </a:p>
        </p:txBody>
      </p:sp>
      <p:sp>
        <p:nvSpPr>
          <p:cNvPr id="87054" name="Text Box 14">
            <a:extLst>
              <a:ext uri="{FF2B5EF4-FFF2-40B4-BE49-F238E27FC236}">
                <a16:creationId xmlns="" xmlns:a16="http://schemas.microsoft.com/office/drawing/2014/main" id="{16AD4640-6E98-4BB7-81EF-C3B537B76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4738"/>
            <a:ext cx="913947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Гранецентрированная кубическая решетка </a:t>
            </a:r>
            <a:r>
              <a:rPr lang="en-US" altLang="ru-RU" sz="2400" dirty="0"/>
              <a:t>- Ni</a:t>
            </a:r>
            <a:endParaRPr lang="ru-RU" altLang="ru-RU" sz="2400" dirty="0"/>
          </a:p>
        </p:txBody>
      </p:sp>
      <p:graphicFrame>
        <p:nvGraphicFramePr>
          <p:cNvPr id="87055" name="Object 15">
            <a:extLst>
              <a:ext uri="{FF2B5EF4-FFF2-40B4-BE49-F238E27FC236}">
                <a16:creationId xmlns="" xmlns:a16="http://schemas.microsoft.com/office/drawing/2014/main" id="{D85A0BD8-75D0-48EF-B08D-B8C1661429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5" y="6046788"/>
          <a:ext cx="3455988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00" name="Equation" r:id="rId9" imgW="2641600" imgH="457200" progId="">
                  <p:embed/>
                </p:oleObj>
              </mc:Choice>
              <mc:Fallback>
                <p:oleObj name="Equation" r:id="rId9" imgW="2641600" imgH="457200" progId="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6046788"/>
                        <a:ext cx="3455988" cy="598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6" name="Object 16">
            <a:extLst>
              <a:ext uri="{FF2B5EF4-FFF2-40B4-BE49-F238E27FC236}">
                <a16:creationId xmlns="" xmlns:a16="http://schemas.microsoft.com/office/drawing/2014/main" id="{963EA17F-4254-44AB-AD7B-C9A2C79B9D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5199063"/>
          <a:ext cx="2376488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01" name="Equation" r:id="rId11" imgW="1879600" imgH="457200" progId="">
                  <p:embed/>
                </p:oleObj>
              </mc:Choice>
              <mc:Fallback>
                <p:oleObj name="Equation" r:id="rId11" imgW="1879600" imgH="457200" progId="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199063"/>
                        <a:ext cx="2376488" cy="579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7" name="Text Box 17">
            <a:extLst>
              <a:ext uri="{FF2B5EF4-FFF2-40B4-BE49-F238E27FC236}">
                <a16:creationId xmlns="" xmlns:a16="http://schemas.microsoft.com/office/drawing/2014/main" id="{9278E6B4-5C4F-4284-ABEC-86B4F0373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5210175"/>
            <a:ext cx="4481512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Правила погасаний рефлексов для объемоцентрированной кубической решетки</a:t>
            </a:r>
            <a:endParaRPr lang="ru-RU" altLang="ru-RU" sz="1800"/>
          </a:p>
        </p:txBody>
      </p:sp>
      <p:sp>
        <p:nvSpPr>
          <p:cNvPr id="87058" name="Text Box 18">
            <a:extLst>
              <a:ext uri="{FF2B5EF4-FFF2-40B4-BE49-F238E27FC236}">
                <a16:creationId xmlns="" xmlns:a16="http://schemas.microsoft.com/office/drawing/2014/main" id="{FC042032-6764-431C-B4FD-F3087D1A6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6053138"/>
            <a:ext cx="4481512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Правила погасаний рефлексов для гранецентрированной кубической решетки </a:t>
            </a:r>
            <a:endParaRPr lang="ru-RU" altLang="ru-RU" sz="1800"/>
          </a:p>
        </p:txBody>
      </p:sp>
      <p:sp>
        <p:nvSpPr>
          <p:cNvPr id="87059" name="AutoShape 19">
            <a:extLst>
              <a:ext uri="{FF2B5EF4-FFF2-40B4-BE49-F238E27FC236}">
                <a16:creationId xmlns="" xmlns:a16="http://schemas.microsoft.com/office/drawing/2014/main" id="{55A06DDD-D7DA-4196-ACDF-0EDB05AC3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5322888"/>
            <a:ext cx="792163" cy="360362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7060" name="AutoShape 20">
            <a:extLst>
              <a:ext uri="{FF2B5EF4-FFF2-40B4-BE49-F238E27FC236}">
                <a16:creationId xmlns="" xmlns:a16="http://schemas.microsoft.com/office/drawing/2014/main" id="{8644C1FE-54D3-49F6-9B6F-D604170A0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6165850"/>
            <a:ext cx="72072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6339" name="Text Box 21">
            <a:extLst>
              <a:ext uri="{FF2B5EF4-FFF2-40B4-BE49-F238E27FC236}">
                <a16:creationId xmlns="" xmlns:a16="http://schemas.microsoft.com/office/drawing/2014/main" id="{BBE74729-37A8-41BC-9FA3-DB8FD946B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Примеры рентгенограмм полученных с порошковых образцов (рентгенограммы Дебая-Шерера)</a:t>
            </a:r>
            <a:endParaRPr lang="ru-RU" altLang="ru-RU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  <p:bldP spid="87045" grpId="0" animBg="1"/>
      <p:bldP spid="87052" grpId="0" animBg="1"/>
      <p:bldP spid="87053" grpId="0" animBg="1"/>
      <p:bldP spid="87054" grpId="0" animBg="1"/>
      <p:bldP spid="87057" grpId="0" animBg="1"/>
      <p:bldP spid="87058" grpId="0" animBg="1"/>
      <p:bldP spid="87059" grpId="0" animBg="1"/>
      <p:bldP spid="87060" grpId="0" animBg="1"/>
      <p:bldP spid="5633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14253"/>
              </p:ext>
            </p:extLst>
          </p:nvPr>
        </p:nvGraphicFramePr>
        <p:xfrm>
          <a:off x="5833926" y="4674673"/>
          <a:ext cx="31813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222" name="Equation" r:id="rId3" imgW="2171520" imgH="685800" progId="Equation.DSMT4">
                  <p:embed/>
                </p:oleObj>
              </mc:Choice>
              <mc:Fallback>
                <p:oleObj name="Equation" r:id="rId3" imgW="217152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3926" y="4674673"/>
                        <a:ext cx="3181350" cy="1008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99" name="Object 2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332562"/>
              </p:ext>
            </p:extLst>
          </p:nvPr>
        </p:nvGraphicFramePr>
        <p:xfrm>
          <a:off x="5546725" y="3517901"/>
          <a:ext cx="3597275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223" name="Equation" r:id="rId5" imgW="2641320" imgH="685800" progId="Equation.DSMT4">
                  <p:embed/>
                </p:oleObj>
              </mc:Choice>
              <mc:Fallback>
                <p:oleObj name="Equation" r:id="rId5" imgW="264132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6725" y="3517901"/>
                        <a:ext cx="3597275" cy="941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810" name="Text Box 5"/>
          <p:cNvSpPr txBox="1">
            <a:spLocks noChangeArrowheads="1"/>
          </p:cNvSpPr>
          <p:nvPr/>
        </p:nvSpPr>
        <p:spPr bwMode="auto">
          <a:xfrm>
            <a:off x="0" y="3175"/>
            <a:ext cx="91440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3333FF"/>
                </a:solidFill>
                <a:latin typeface="Arial" pitchFamily="34" charset="0"/>
              </a:rPr>
              <a:t>Законы погасания для </a:t>
            </a:r>
            <a:r>
              <a:rPr lang="ru-RU" altLang="ru-RU" sz="2400" b="1" dirty="0">
                <a:latin typeface="Arial" pitchFamily="34" charset="0"/>
              </a:rPr>
              <a:t>примитивной</a:t>
            </a:r>
            <a:r>
              <a:rPr lang="en-US" altLang="ru-RU" sz="2400" b="1" dirty="0">
                <a:latin typeface="Arial" pitchFamily="34" charset="0"/>
              </a:rPr>
              <a:t> (P)</a:t>
            </a:r>
            <a:r>
              <a:rPr lang="ru-RU" altLang="ru-RU" sz="2400" b="1" dirty="0">
                <a:solidFill>
                  <a:srgbClr val="3333FF"/>
                </a:solidFill>
                <a:latin typeface="Arial" pitchFamily="34" charset="0"/>
              </a:rPr>
              <a:t>, </a:t>
            </a:r>
            <a:r>
              <a:rPr lang="en-US" altLang="ru-RU" sz="2400" b="1" dirty="0" err="1">
                <a:solidFill>
                  <a:srgbClr val="3333FF"/>
                </a:solidFill>
                <a:latin typeface="Arial" pitchFamily="34" charset="0"/>
              </a:rPr>
              <a:t>гранецентрированной</a:t>
            </a:r>
            <a:r>
              <a:rPr lang="en-US" altLang="ru-RU" sz="2400" b="1" dirty="0">
                <a:solidFill>
                  <a:srgbClr val="3333FF"/>
                </a:solidFill>
                <a:latin typeface="Arial" pitchFamily="34" charset="0"/>
              </a:rPr>
              <a:t> (F) и </a:t>
            </a:r>
            <a:r>
              <a:rPr lang="en-US" altLang="ru-RU" sz="2400" b="1" dirty="0" err="1">
                <a:solidFill>
                  <a:srgbClr val="FF5050"/>
                </a:solidFill>
                <a:latin typeface="Arial" pitchFamily="34" charset="0"/>
              </a:rPr>
              <a:t>объемоцентрированной</a:t>
            </a:r>
            <a:r>
              <a:rPr lang="en-US" altLang="ru-RU" sz="2400" b="1" dirty="0">
                <a:solidFill>
                  <a:srgbClr val="FF5050"/>
                </a:solidFill>
                <a:latin typeface="Arial" pitchFamily="34" charset="0"/>
              </a:rPr>
              <a:t> (I)</a:t>
            </a:r>
            <a:r>
              <a:rPr lang="en-US" altLang="ru-RU" sz="2400" b="1" dirty="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ru-RU" altLang="ru-RU" sz="2400" b="1" dirty="0">
                <a:solidFill>
                  <a:srgbClr val="3333FF"/>
                </a:solidFill>
                <a:latin typeface="Arial" pitchFamily="34" charset="0"/>
              </a:rPr>
              <a:t>кубических </a:t>
            </a:r>
            <a:r>
              <a:rPr lang="en-US" altLang="ru-RU" sz="2400" b="1" dirty="0" err="1">
                <a:solidFill>
                  <a:srgbClr val="3333FF"/>
                </a:solidFill>
                <a:latin typeface="Arial" pitchFamily="34" charset="0"/>
              </a:rPr>
              <a:t>решеток</a:t>
            </a:r>
            <a:r>
              <a:rPr lang="en-US" altLang="ru-RU" sz="2400" dirty="0">
                <a:latin typeface="Arial" pitchFamily="34" charset="0"/>
              </a:rPr>
              <a:t> </a:t>
            </a:r>
            <a:endParaRPr lang="ru-RU" altLang="ru-RU" sz="2400" dirty="0">
              <a:latin typeface="Arial" pitchFamily="34" charset="0"/>
            </a:endParaRPr>
          </a:p>
        </p:txBody>
      </p:sp>
      <p:sp>
        <p:nvSpPr>
          <p:cNvPr id="39029" name="Rectangle 10"/>
          <p:cNvSpPr>
            <a:spLocks noChangeArrowheads="1"/>
          </p:cNvSpPr>
          <p:nvPr/>
        </p:nvSpPr>
        <p:spPr bwMode="auto">
          <a:xfrm>
            <a:off x="2409241" y="739702"/>
            <a:ext cx="1283854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030" name="Rectangle 11"/>
          <p:cNvSpPr>
            <a:spLocks noChangeArrowheads="1"/>
          </p:cNvSpPr>
          <p:nvPr/>
        </p:nvSpPr>
        <p:spPr bwMode="auto">
          <a:xfrm>
            <a:off x="2407477" y="739702"/>
            <a:ext cx="1374517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031" name="Rectangle 12"/>
          <p:cNvSpPr>
            <a:spLocks noChangeArrowheads="1"/>
          </p:cNvSpPr>
          <p:nvPr/>
        </p:nvSpPr>
        <p:spPr bwMode="auto">
          <a:xfrm>
            <a:off x="2410595" y="739702"/>
            <a:ext cx="1214237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032" name="Rectangle 21"/>
          <p:cNvSpPr>
            <a:spLocks noChangeArrowheads="1"/>
          </p:cNvSpPr>
          <p:nvPr/>
        </p:nvSpPr>
        <p:spPr bwMode="auto">
          <a:xfrm>
            <a:off x="2325687" y="723078"/>
            <a:ext cx="379888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03144"/>
              </p:ext>
            </p:extLst>
          </p:nvPr>
        </p:nvGraphicFramePr>
        <p:xfrm>
          <a:off x="5893593" y="2171699"/>
          <a:ext cx="2903538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224" name="Equation" r:id="rId7" imgW="1104840" imgH="444240" progId="Equation.DSMT4">
                  <p:embed/>
                </p:oleObj>
              </mc:Choice>
              <mc:Fallback>
                <p:oleObj name="Equation" r:id="rId7" imgW="11048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3593" y="2171699"/>
                        <a:ext cx="2903538" cy="1168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18" name="Object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333090"/>
              </p:ext>
            </p:extLst>
          </p:nvPr>
        </p:nvGraphicFramePr>
        <p:xfrm>
          <a:off x="5879963" y="1412775"/>
          <a:ext cx="2881313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225" name="Equation" r:id="rId9" imgW="825142" imgH="177723" progId="Equation.DSMT4">
                  <p:embed/>
                </p:oleObj>
              </mc:Choice>
              <mc:Fallback>
                <p:oleObj name="Equation" r:id="rId9" imgW="825142" imgH="17772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963" y="1412775"/>
                        <a:ext cx="2881313" cy="620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151DDA9-5744-4A6B-84D5-A5696CD83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72" y="1249473"/>
            <a:ext cx="5346224" cy="56102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C9A4E131-FF49-4C75-AE59-FB1A72C9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19" y="5943701"/>
            <a:ext cx="3617185" cy="6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07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="" xmlns:a16="http://schemas.microsoft.com/office/drawing/2014/main" id="{F7A7429C-068E-4CB5-A05D-D48F58CCC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1436861"/>
            <a:ext cx="4824412" cy="1511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3333FF"/>
              </a:solidFill>
            </a:endParaRPr>
          </a:p>
        </p:txBody>
      </p:sp>
      <p:graphicFrame>
        <p:nvGraphicFramePr>
          <p:cNvPr id="4" name="Object 4">
            <a:extLst>
              <a:ext uri="{FF2B5EF4-FFF2-40B4-BE49-F238E27FC236}">
                <a16:creationId xmlns="" xmlns:a16="http://schemas.microsoft.com/office/drawing/2014/main" id="{8A6D87A9-9066-40BE-90C9-E377166A04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24243"/>
              </p:ext>
            </p:extLst>
          </p:nvPr>
        </p:nvGraphicFramePr>
        <p:xfrm>
          <a:off x="2411413" y="1616249"/>
          <a:ext cx="4786312" cy="123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25" name="Equation" r:id="rId3" imgW="1816100" imgH="469900" progId="">
                  <p:embed/>
                </p:oleObj>
              </mc:Choice>
              <mc:Fallback>
                <p:oleObj name="Equation" r:id="rId3" imgW="1816100" imgH="469900" progId="">
                  <p:embed/>
                  <p:pic>
                    <p:nvPicPr>
                      <p:cNvPr id="0" name="Picture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616249"/>
                        <a:ext cx="4786312" cy="1239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>
            <a:extLst>
              <a:ext uri="{FF2B5EF4-FFF2-40B4-BE49-F238E27FC236}">
                <a16:creationId xmlns="" xmlns:a16="http://schemas.microsoft.com/office/drawing/2014/main" id="{1ED4CD8B-C9BD-445A-8884-552B234763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22570"/>
              </p:ext>
            </p:extLst>
          </p:nvPr>
        </p:nvGraphicFramePr>
        <p:xfrm>
          <a:off x="11440" y="3284984"/>
          <a:ext cx="4408230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26" name="Equation" r:id="rId5" imgW="1714500" imgH="444500" progId="">
                  <p:embed/>
                </p:oleObj>
              </mc:Choice>
              <mc:Fallback>
                <p:oleObj name="Equation" r:id="rId5" imgW="1714500" imgH="444500" progId="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0" y="3284984"/>
                        <a:ext cx="4408230" cy="11521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>
            <a:extLst>
              <a:ext uri="{FF2B5EF4-FFF2-40B4-BE49-F238E27FC236}">
                <a16:creationId xmlns="" xmlns:a16="http://schemas.microsoft.com/office/drawing/2014/main" id="{AB6D813D-20B0-4255-B8C8-DF89445A1F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458172"/>
              </p:ext>
            </p:extLst>
          </p:nvPr>
        </p:nvGraphicFramePr>
        <p:xfrm>
          <a:off x="4572000" y="3284984"/>
          <a:ext cx="4572512" cy="1152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27" name="Equation" r:id="rId7" imgW="1828800" imgH="431800" progId="">
                  <p:embed/>
                </p:oleObj>
              </mc:Choice>
              <mc:Fallback>
                <p:oleObj name="Equation" r:id="rId7" imgW="1828800" imgH="431800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84984"/>
                        <a:ext cx="4572512" cy="115212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">
            <a:extLst>
              <a:ext uri="{FF2B5EF4-FFF2-40B4-BE49-F238E27FC236}">
                <a16:creationId xmlns="" xmlns:a16="http://schemas.microsoft.com/office/drawing/2014/main" id="{4511E75D-3B28-4045-88F1-39C3B82D4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4634527"/>
            <a:ext cx="180498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- </a:t>
            </a:r>
            <a:r>
              <a:rPr lang="ru-RU" altLang="ru-RU" sz="1800" dirty="0"/>
              <a:t>функция Лауэ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1337364C-4ED9-4BC1-91A8-A613A3C13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952" y="4601526"/>
            <a:ext cx="28829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- структурная амплитуда </a:t>
            </a:r>
          </a:p>
        </p:txBody>
      </p:sp>
      <p:sp>
        <p:nvSpPr>
          <p:cNvPr id="63497" name="TextBox 8">
            <a:extLst>
              <a:ext uri="{FF2B5EF4-FFF2-40B4-BE49-F238E27FC236}">
                <a16:creationId xmlns="" xmlns:a16="http://schemas.microsoft.com/office/drawing/2014/main" id="{7684A574-DD17-46D1-A31C-9623A38D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624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Интенсивность дифракционной линии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описывается выражением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D01772-6055-4CA3-BBDC-85B528910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61025"/>
            <a:ext cx="91440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FF"/>
                </a:solidFill>
              </a:rPr>
              <a:t>Дифракционный пик от такого поликристаллического образца представляет собой суперпозицию дифракционных пиков всех кристаллитов, находящихся в отражающем положении </a:t>
            </a:r>
            <a:endParaRPr lang="ru-RU" altLang="ru-RU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63497" grpId="0" animBg="1"/>
      <p:bldP spid="1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>
            <a:extLst>
              <a:ext uri="{FF2B5EF4-FFF2-40B4-BE49-F238E27FC236}">
                <a16:creationId xmlns="" xmlns:a16="http://schemas.microsoft.com/office/drawing/2014/main" id="{CFB3DFAE-33E6-46A1-8415-B8490F7C8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44675"/>
            <a:ext cx="9144000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FF0000"/>
                </a:solidFill>
              </a:rPr>
              <a:t>4. </a:t>
            </a:r>
            <a:r>
              <a:rPr lang="ru-RU" altLang="ru-RU" sz="6000" b="1" dirty="0" err="1">
                <a:solidFill>
                  <a:srgbClr val="FF0000"/>
                </a:solidFill>
              </a:rPr>
              <a:t>Дифрактометрические</a:t>
            </a:r>
            <a:r>
              <a:rPr lang="ru-RU" altLang="ru-RU" sz="6000" b="1" dirty="0">
                <a:solidFill>
                  <a:srgbClr val="3333FF"/>
                </a:solidFill>
              </a:rPr>
              <a:t> методы структурного анализа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>
            <a:extLst>
              <a:ext uri="{FF2B5EF4-FFF2-40B4-BE49-F238E27FC236}">
                <a16:creationId xmlns="" xmlns:a16="http://schemas.microsoft.com/office/drawing/2014/main" id="{47161B69-5CA6-40D0-A478-11A84280E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765175"/>
            <a:ext cx="9158288" cy="1568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/>
              <a:t>Фотометоды структурного анализа регистрируют всю дифракционную картину или её часть одновременно!!! </a:t>
            </a:r>
          </a:p>
        </p:txBody>
      </p:sp>
      <p:sp>
        <p:nvSpPr>
          <p:cNvPr id="68611" name="TextBox 2">
            <a:extLst>
              <a:ext uri="{FF2B5EF4-FFF2-40B4-BE49-F238E27FC236}">
                <a16:creationId xmlns="" xmlns:a16="http://schemas.microsoft.com/office/drawing/2014/main" id="{93BA4E9E-21C7-4318-9CE7-8D05359BD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6912"/>
            <a:ext cx="9144000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В </a:t>
            </a:r>
            <a:r>
              <a:rPr lang="ru-RU" altLang="ru-RU" b="1" dirty="0" err="1">
                <a:solidFill>
                  <a:srgbClr val="3333FF"/>
                </a:solidFill>
              </a:rPr>
              <a:t>дифрактометрических</a:t>
            </a:r>
            <a:r>
              <a:rPr lang="ru-RU" altLang="ru-RU" b="1" dirty="0">
                <a:solidFill>
                  <a:srgbClr val="3333FF"/>
                </a:solidFill>
              </a:rPr>
              <a:t> методах дифракционная картина регистрируется последовательно точка за точкой</a:t>
            </a:r>
            <a:r>
              <a:rPr lang="en-US" altLang="ru-RU" b="1" dirty="0">
                <a:solidFill>
                  <a:srgbClr val="3333FF"/>
                </a:solidFill>
              </a:rPr>
              <a:t> </a:t>
            </a:r>
            <a:r>
              <a:rPr lang="ru-RU" altLang="ru-RU" b="1" dirty="0">
                <a:solidFill>
                  <a:srgbClr val="3333FF"/>
                </a:solidFill>
              </a:rPr>
              <a:t>обратного пространства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B58CF2B-D650-4A81-9ED5-5512C79A1AA6}"/>
              </a:ext>
            </a:extLst>
          </p:cNvPr>
          <p:cNvSpPr txBox="1"/>
          <p:nvPr/>
        </p:nvSpPr>
        <p:spPr>
          <a:xfrm>
            <a:off x="0" y="4974426"/>
            <a:ext cx="903649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</a:rPr>
              <a:t>Появляется возможность исследовать пространственную форму дифракционных рефлексов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nimBg="1"/>
      <p:bldP spid="68611" grpId="0" animBg="1"/>
      <p:bldP spid="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62B15CD-41C0-41E7-811C-4BAF3305E1FD}"/>
              </a:ext>
            </a:extLst>
          </p:cNvPr>
          <p:cNvSpPr txBox="1"/>
          <p:nvPr/>
        </p:nvSpPr>
        <p:spPr>
          <a:xfrm>
            <a:off x="0" y="2348880"/>
            <a:ext cx="9144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err="1"/>
              <a:t>Дифрактометрия</a:t>
            </a:r>
            <a:r>
              <a:rPr lang="ru-RU" sz="6600" b="1" dirty="0"/>
              <a:t> поликристаллов</a:t>
            </a:r>
          </a:p>
        </p:txBody>
      </p:sp>
    </p:spTree>
    <p:extLst>
      <p:ext uri="{BB962C8B-B14F-4D97-AF65-F5344CB8AC3E}">
        <p14:creationId xmlns:p14="http://schemas.microsoft.com/office/powerpoint/2010/main" val="1174725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>
            <a:extLst>
              <a:ext uri="{FF2B5EF4-FFF2-40B4-BE49-F238E27FC236}">
                <a16:creationId xmlns="" xmlns:a16="http://schemas.microsoft.com/office/drawing/2014/main" id="{EB113810-B81D-4D11-A002-042A0885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7094"/>
            <a:ext cx="9144001" cy="341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1">
            <a:extLst>
              <a:ext uri="{FF2B5EF4-FFF2-40B4-BE49-F238E27FC236}">
                <a16:creationId xmlns="" xmlns:a16="http://schemas.microsoft.com/office/drawing/2014/main" id="{84F7BB0C-0B76-4C75-B939-663A3462E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Оптическая схема рентгеновского дифрактометра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для исследования поликристаллов</a:t>
            </a:r>
          </a:p>
        </p:txBody>
      </p:sp>
    </p:spTree>
    <p:extLst>
      <p:ext uri="{BB962C8B-B14F-4D97-AF65-F5344CB8AC3E}">
        <p14:creationId xmlns:p14="http://schemas.microsoft.com/office/powerpoint/2010/main" val="150592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5792</TotalTime>
  <Words>3753</Words>
  <Application>Microsoft Office PowerPoint</Application>
  <PresentationFormat>Экран (4:3)</PresentationFormat>
  <Paragraphs>647</Paragraphs>
  <Slides>155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155</vt:i4>
      </vt:variant>
    </vt:vector>
  </HeadingPairs>
  <TitlesOfParts>
    <vt:vector size="157" baseType="lpstr">
      <vt:lpstr>Тема Office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Suvorov</dc:creator>
  <cp:lastModifiedBy>Suvorov</cp:lastModifiedBy>
  <cp:revision>635</cp:revision>
  <dcterms:created xsi:type="dcterms:W3CDTF">2010-03-23T08:27:43Z</dcterms:created>
  <dcterms:modified xsi:type="dcterms:W3CDTF">2024-03-20T09:18:56Z</dcterms:modified>
</cp:coreProperties>
</file>